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9" r:id="rId2"/>
  </p:sldMasterIdLst>
  <p:notesMasterIdLst>
    <p:notesMasterId r:id="rId10"/>
  </p:notesMasterIdLst>
  <p:handoutMasterIdLst>
    <p:handoutMasterId r:id="rId11"/>
  </p:handoutMasterIdLst>
  <p:sldIdLst>
    <p:sldId id="2077" r:id="rId3"/>
    <p:sldId id="2075" r:id="rId4"/>
    <p:sldId id="2073" r:id="rId5"/>
    <p:sldId id="2078" r:id="rId6"/>
    <p:sldId id="2079" r:id="rId7"/>
    <p:sldId id="2081" r:id="rId8"/>
    <p:sldId id="2080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co Bell" initials="EB" lastIdx="0" clrIdx="0">
    <p:extLst>
      <p:ext uri="{19B8F6BF-5375-455C-9EA6-DF929625EA0E}">
        <p15:presenceInfo xmlns:p15="http://schemas.microsoft.com/office/powerpoint/2012/main" userId="S-1-5-21-2146391140-2022209303-2044928816-2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F5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109" d="100"/>
          <a:sy n="109" d="100"/>
        </p:scale>
        <p:origin x="26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D218935F-5FA1-47AA-B4AF-0C2E554F60ED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B6223E26-243C-4A76-80C0-8DEC115C9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1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7523" cy="464662"/>
          </a:xfrm>
          <a:prstGeom prst="rect">
            <a:avLst/>
          </a:prstGeom>
        </p:spPr>
        <p:txBody>
          <a:bodyPr vert="horz" lIns="91295" tIns="45645" rIns="91295" bIns="456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8" y="6"/>
            <a:ext cx="3037523" cy="464662"/>
          </a:xfrm>
          <a:prstGeom prst="rect">
            <a:avLst/>
          </a:prstGeom>
        </p:spPr>
        <p:txBody>
          <a:bodyPr vert="horz" lIns="91295" tIns="45645" rIns="91295" bIns="45645" rtlCol="0"/>
          <a:lstStyle>
            <a:lvl1pPr algn="r">
              <a:defRPr sz="1200"/>
            </a:lvl1pPr>
          </a:lstStyle>
          <a:p>
            <a:fld id="{C7D31234-E953-4A9B-8757-40A7D14E6D02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5" tIns="45645" rIns="91295" bIns="456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4" y="4415077"/>
            <a:ext cx="5608954" cy="4183539"/>
          </a:xfrm>
          <a:prstGeom prst="rect">
            <a:avLst/>
          </a:prstGeom>
        </p:spPr>
        <p:txBody>
          <a:bodyPr vert="horz" lIns="91295" tIns="45645" rIns="91295" bIns="456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295" tIns="45645" rIns="91295" bIns="456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8" y="8830154"/>
            <a:ext cx="3037523" cy="464662"/>
          </a:xfrm>
          <a:prstGeom prst="rect">
            <a:avLst/>
          </a:prstGeom>
        </p:spPr>
        <p:txBody>
          <a:bodyPr vert="horz" lIns="91295" tIns="45645" rIns="91295" bIns="45645" rtlCol="0" anchor="b"/>
          <a:lstStyle>
            <a:lvl1pPr algn="r">
              <a:defRPr sz="1200"/>
            </a:lvl1pPr>
          </a:lstStyle>
          <a:p>
            <a:fld id="{F992FC93-4DFE-4278-852A-A4444521C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1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1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9"/>
            <a:ext cx="7845427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1300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1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18AC-7711-4B12-9B93-5F5867DBD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5614E-CFD3-471D-B783-D99DD1B82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85C3-77BD-4CC5-8DC6-2235E983B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0EB6-4207-4DE5-819D-24789CCAA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878459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67818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NPDES Phase II Stormwater Management Program (SWMP)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12EE2-0A52-405F-9235-0A5D75AB58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990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NPDES Phase II Stormwater Management Program (SWMP)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12EE2-0A52-405F-9235-0A5D75AB58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601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NPDES Phase II Stormwater Management Program (SWMP)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12EE2-0A52-405F-9235-0A5D75AB58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0490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97300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54941-ECCA-45B3-BEFB-8670FF9CA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7537-98B3-4754-9B0A-54064A022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BF7D-3153-4918-BD1D-F221240BB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CCAC-AF33-49B1-8E36-86CB073F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E2F6-2004-42F9-ABCB-F90FDDBDE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7CF5-21DF-4B96-8085-382755CAA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AF6F-ED30-492E-B667-A94391719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A7336-82DC-41D3-AFDD-E18446238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6000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12902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90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1640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903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903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903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903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903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sp>
          <p:nvSpPr>
            <p:cNvPr id="1290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grpSp>
        <p:nvGrpSpPr>
          <p:cNvPr id="16389" name="Group 15"/>
          <p:cNvGrpSpPr>
            <a:grpSpLocks/>
          </p:cNvGrpSpPr>
          <p:nvPr/>
        </p:nvGrpSpPr>
        <p:grpSpPr bwMode="auto">
          <a:xfrm>
            <a:off x="627064" y="6021388"/>
            <a:ext cx="5684837" cy="849312"/>
            <a:chOff x="395" y="3793"/>
            <a:chExt cx="3581" cy="535"/>
          </a:xfrm>
        </p:grpSpPr>
        <p:sp>
          <p:nvSpPr>
            <p:cNvPr id="12904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1290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2112D3-1BC3-43F5-8EA7-EE1D4E33A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7086600" cy="391330"/>
          </a:xfrm>
          <a:prstGeom prst="rect">
            <a:avLst/>
          </a:prstGeom>
          <a:solidFill>
            <a:srgbClr val="332A8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332A86"/>
              </a:highligh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NPDES Phase II Stormwater Management Program (SWMP)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ysClr val="windowText" lastClr="000000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12EE2-0A52-405F-9235-0A5D75AB58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Picture 8" descr="BC_logo_1Line_prple_word.jp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70822" y="833034"/>
            <a:ext cx="1828800" cy="391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8" t="11959" b="12664"/>
          <a:stretch/>
        </p:blipFill>
        <p:spPr>
          <a:xfrm>
            <a:off x="7086600" y="0"/>
            <a:ext cx="1961148" cy="77541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3052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67B2AB-C747-334C-F3D9-CD8AA0F9FC2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403146" y="1676400"/>
            <a:ext cx="5842907" cy="2667000"/>
          </a:xfrm>
        </p:spPr>
        <p:txBody>
          <a:bodyPr/>
          <a:lstStyle/>
          <a:p>
            <a:r>
              <a:rPr lang="en-US" sz="4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Proposed Testing Protocol</a:t>
            </a:r>
            <a:br>
              <a:rPr lang="en-US" sz="4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</a:br>
            <a:br>
              <a:rPr lang="en-US" sz="4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</a:br>
            <a:r>
              <a:rPr lang="en-US" sz="4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for Water &amp; Sewer</a:t>
            </a:r>
            <a:br>
              <a:rPr lang="en-US" sz="4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</a:br>
            <a:r>
              <a:rPr lang="en-US" sz="4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Franchises</a:t>
            </a:r>
            <a:endParaRPr lang="en-US" sz="2200" cap="small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243601-528B-CB79-FFF9-6B962364078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029200" y="5257800"/>
            <a:ext cx="2895600" cy="762000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September 17,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FCED5-7C89-291B-36B8-B2FD5E9F3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10000" y="1432561"/>
            <a:ext cx="1367246" cy="136633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A8560-C089-55FD-53A2-1A791C245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09" y="5266"/>
            <a:ext cx="981891" cy="981236"/>
          </a:xfrm>
          <a:prstGeom prst="rect">
            <a:avLst/>
          </a:prstGeom>
          <a:noFill/>
        </p:spPr>
      </p:pic>
      <p:pic>
        <p:nvPicPr>
          <p:cNvPr id="5" name="Picture 4" descr="A picture containing text, silhouette, plant&#10;&#10;Description automatically generated">
            <a:extLst>
              <a:ext uri="{FF2B5EF4-FFF2-40B4-BE49-F238E27FC236}">
                <a16:creationId xmlns:a16="http://schemas.microsoft.com/office/drawing/2014/main" id="{FEDBA9B1-24BF-0783-CD79-30CE31E3F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2561"/>
            <a:ext cx="2996293" cy="49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2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0A9E0D1-1B00-8238-A956-3C67DA7D2578}"/>
              </a:ext>
            </a:extLst>
          </p:cNvPr>
          <p:cNvSpPr txBox="1"/>
          <p:nvPr/>
        </p:nvSpPr>
        <p:spPr>
          <a:xfrm>
            <a:off x="457200" y="1219200"/>
            <a:ext cx="8382000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Current Requirements: [267 of 277 total franchises = water &amp; sewer]</a:t>
            </a:r>
          </a:p>
          <a:p>
            <a:pPr marL="404813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No interference with County road travel</a:t>
            </a:r>
          </a:p>
          <a:p>
            <a:pPr marL="404813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Obtain Permits, when required</a:t>
            </a:r>
          </a:p>
          <a:p>
            <a:pPr marL="404813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24 hour / 7 days emergency response</a:t>
            </a:r>
          </a:p>
          <a:p>
            <a:pPr marL="404813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Maintain necessary insurances</a:t>
            </a:r>
          </a:p>
          <a:p>
            <a:pPr marL="404813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Comply with Federal &amp; State law</a:t>
            </a:r>
          </a:p>
          <a:p>
            <a:pPr marL="169863" lvl="1"/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indent="-287337"/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Proposed Additional Testing Protocol Requirements</a:t>
            </a:r>
          </a:p>
          <a:p>
            <a:pPr indent="-28733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Valves installed to allow for testing</a:t>
            </a:r>
          </a:p>
          <a:p>
            <a:pPr indent="-28733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Pressure tests for integrity of water lines</a:t>
            </a:r>
          </a:p>
          <a:p>
            <a:pPr indent="-28733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Dye Tests to identify potential leakage of sewer lines</a:t>
            </a:r>
          </a:p>
          <a:p>
            <a:pPr indent="-287337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Timeline:</a:t>
            </a:r>
          </a:p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2025 – notify all franchise holders of requirement and timeline</a:t>
            </a:r>
          </a:p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2026 – franchise holders plan and budget for requirement</a:t>
            </a:r>
          </a:p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2027 – franchise holders contract / install necessary system enhancements</a:t>
            </a:r>
          </a:p>
          <a:p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</a:rPr>
              <a:t>2028 – additional required testing protocol performed prior to franchise renewals </a:t>
            </a:r>
          </a:p>
          <a:p>
            <a:endParaRPr lang="en-US" sz="105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r>
              <a:rPr lang="en-US" sz="1600" dirty="0">
                <a:solidFill>
                  <a:schemeClr val="bg2"/>
                </a:solidFill>
                <a:latin typeface="Garamond" panose="02020404030301010803" pitchFamily="18" charset="0"/>
              </a:rPr>
              <a:t>** Require “new” franchises received after August 2025 to certify system prior to issuing franchise</a:t>
            </a:r>
          </a:p>
          <a:p>
            <a:r>
              <a:rPr lang="en-US" sz="1600" dirty="0">
                <a:solidFill>
                  <a:schemeClr val="bg2"/>
                </a:solidFill>
                <a:latin typeface="Garamond" panose="02020404030301010803" pitchFamily="18" charset="0"/>
              </a:rPr>
              <a:t>** All testing / certification performed by independent certified testing agent</a:t>
            </a:r>
          </a:p>
          <a:p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369DAF67-6CD4-9B91-DE01-39376AB9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817"/>
            <a:ext cx="7772400" cy="1362075"/>
          </a:xfrm>
        </p:spPr>
        <p:txBody>
          <a:bodyPr/>
          <a:lstStyle/>
          <a:p>
            <a:pPr algn="ctr"/>
            <a:r>
              <a:rPr lang="en-US" sz="28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Testing Protocol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355DA-4371-9795-040D-8600F3221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09" y="5266"/>
            <a:ext cx="981891" cy="981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57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B47F-4E6F-19C8-5535-82DB8D2B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961102"/>
            <a:ext cx="8839200" cy="834102"/>
          </a:xfrm>
        </p:spPr>
        <p:txBody>
          <a:bodyPr/>
          <a:lstStyle/>
          <a:p>
            <a:pPr algn="ctr"/>
            <a:br>
              <a:rPr lang="en-US" sz="2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</a:br>
            <a:br>
              <a:rPr lang="en-US" sz="2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</a:br>
            <a:br>
              <a:rPr lang="en-US" sz="24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</a:br>
            <a:endParaRPr lang="en-US" sz="2400" cap="small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42A35-5FCF-8DAF-E9FE-D4E234891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09" y="5266"/>
            <a:ext cx="981891" cy="98123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E87B1-2F77-DD95-A4CA-B0EB88BEC559}"/>
              </a:ext>
            </a:extLst>
          </p:cNvPr>
          <p:cNvSpPr txBox="1"/>
          <p:nvPr/>
        </p:nvSpPr>
        <p:spPr>
          <a:xfrm>
            <a:off x="1581427" y="236494"/>
            <a:ext cx="684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Edits </a:t>
            </a:r>
            <a:r>
              <a:rPr lang="en-US" sz="2800" cap="small" dirty="0">
                <a:solidFill>
                  <a:schemeClr val="bg2"/>
                </a:solidFill>
                <a:latin typeface="Garamond" panose="02020404030301010803" pitchFamily="18" charset="0"/>
              </a:rPr>
              <a:t>Made </a:t>
            </a:r>
            <a:r>
              <a:rPr lang="en-US" sz="2800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to the Franchise Template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9132F-72AE-FCFF-703A-609B167BE961}"/>
              </a:ext>
            </a:extLst>
          </p:cNvPr>
          <p:cNvSpPr txBox="1"/>
          <p:nvPr/>
        </p:nvSpPr>
        <p:spPr>
          <a:xfrm>
            <a:off x="381000" y="122878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Removed additional 10-year extension verbiage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Added **System </a:t>
            </a: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on-Compliant** header option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Added section 7) System </a:t>
            </a: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yclic </a:t>
            </a: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ertification </a:t>
            </a: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esting –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Water and septic systems shall be tested and copy of certifications provided to Public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W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orks and Health </a:t>
            </a: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epartments</a:t>
            </a:r>
            <a:b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b) Fire hydrant annual inspection certifications provide to local fire department and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orks</a:t>
            </a:r>
            <a:b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c) Prior to issuance of renewal or transfer certifications must be up-to-date:</a:t>
            </a:r>
            <a:b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1. Must meet the goal of 3 year less than 10% leakage</a:t>
            </a:r>
            <a:b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2. 2-hour hydrostatic test 1 month prior to submittal </a:t>
            </a:r>
            <a:b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3. Sewage system dye tested and certified</a:t>
            </a:r>
            <a:b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4. 10-year renewal term for compliant systems, 2-year renewal term for septic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systems that are discovered to leak</a:t>
            </a:r>
            <a:b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d) Renewal fee doubled for non-compliant systems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800" kern="100" dirty="0">
              <a:solidFill>
                <a:schemeClr val="bg2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Franchises that are ready to go to Public </a:t>
            </a:r>
            <a:r>
              <a:rPr lang="en-US" kern="100" dirty="0">
                <a:solidFill>
                  <a:schemeClr val="bg2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earing: ~32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Franchises that still need application submittal for Renewal/Transfer: ~34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2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 franchise expirations, applications not yet sent: ~25</a:t>
            </a:r>
          </a:p>
          <a:p>
            <a:endParaRPr lang="en-US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5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9078-1A35-7864-06D6-05FB66EB9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6" name="Picture 5" descr="A paper with red text and black text&#10;&#10;Description automatically generated">
            <a:extLst>
              <a:ext uri="{FF2B5EF4-FFF2-40B4-BE49-F238E27FC236}">
                <a16:creationId xmlns:a16="http://schemas.microsoft.com/office/drawing/2014/main" id="{F5144F2B-DDC7-CBA8-8DAF-A78BE136F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2515"/>
          <a:stretch/>
        </p:blipFill>
        <p:spPr>
          <a:xfrm>
            <a:off x="92668" y="1143000"/>
            <a:ext cx="4495630" cy="5715000"/>
          </a:xfrm>
          <a:prstGeom prst="rect">
            <a:avLst/>
          </a:prstGeom>
        </p:spPr>
      </p:pic>
      <p:pic>
        <p:nvPicPr>
          <p:cNvPr id="8" name="Picture 7" descr="A documen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7F5E966-1B4A-48E8-3ED0-1E7FF1453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927" r="2686" b="1627"/>
          <a:stretch/>
        </p:blipFill>
        <p:spPr>
          <a:xfrm>
            <a:off x="4678801" y="588269"/>
            <a:ext cx="4445557" cy="61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9078-1A35-7864-06D6-05FB66EB9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6" name="Picture 5" descr="A document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30824F43-1069-94B1-56F2-6D0A77B33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" y="609600"/>
            <a:ext cx="4641825" cy="6159500"/>
          </a:xfrm>
          <a:prstGeom prst="rect">
            <a:avLst/>
          </a:prstGeom>
        </p:spPr>
      </p:pic>
      <p:pic>
        <p:nvPicPr>
          <p:cNvPr id="10" name="Picture 9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048C68C-5828-810C-1BF1-19723B79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347" r="3672" b="-347"/>
          <a:stretch/>
        </p:blipFill>
        <p:spPr>
          <a:xfrm>
            <a:off x="4419600" y="575734"/>
            <a:ext cx="4619990" cy="62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6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9078-1A35-7864-06D6-05FB66EB9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6" name="Picture 5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4C5D582B-776B-A99C-E7BC-69B8F7EEC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r="1795"/>
          <a:stretch/>
        </p:blipFill>
        <p:spPr>
          <a:xfrm>
            <a:off x="-3174" y="497717"/>
            <a:ext cx="4575174" cy="6368750"/>
          </a:xfrm>
          <a:prstGeom prst="rect">
            <a:avLst/>
          </a:prstGeom>
        </p:spPr>
      </p:pic>
      <p:pic>
        <p:nvPicPr>
          <p:cNvPr id="8" name="Picture 7" descr="A document with text and a yellow text&#10;&#10;Description automatically generated with medium confidence">
            <a:extLst>
              <a:ext uri="{FF2B5EF4-FFF2-40B4-BE49-F238E27FC236}">
                <a16:creationId xmlns:a16="http://schemas.microsoft.com/office/drawing/2014/main" id="{05E86A38-D8B7-399F-B695-035994CD2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1543"/>
          <a:stretch/>
        </p:blipFill>
        <p:spPr>
          <a:xfrm>
            <a:off x="4610424" y="489250"/>
            <a:ext cx="4533576" cy="63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9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B47F-4E6F-19C8-5535-82DB8D2B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03804"/>
            <a:ext cx="7772400" cy="1362075"/>
          </a:xfrm>
        </p:spPr>
        <p:txBody>
          <a:bodyPr/>
          <a:lstStyle/>
          <a:p>
            <a:pPr algn="ctr"/>
            <a:r>
              <a:rPr lang="en-US" cap="small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9078-1A35-7864-06D6-05FB66EB9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42A35-5FCF-8DAF-E9FE-D4E234891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09" y="5266"/>
            <a:ext cx="981891" cy="981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315597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sion A Master Dark Gray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47288</TotalTime>
  <Words>360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Medium</vt:lpstr>
      <vt:lpstr>Garamond</vt:lpstr>
      <vt:lpstr>Wingdings</vt:lpstr>
      <vt:lpstr>Mountain Top</vt:lpstr>
      <vt:lpstr>Version A Master Dark Gray</vt:lpstr>
      <vt:lpstr>Proposed Testing Protocol  for Water &amp; Sewer Franchises</vt:lpstr>
      <vt:lpstr>Testing Protocol</vt:lpstr>
      <vt:lpstr>   </vt:lpstr>
      <vt:lpstr>PowerPoint Presentation</vt:lpstr>
      <vt:lpstr>PowerPoint Presentation</vt:lpstr>
      <vt:lpstr>PowerPoint Presentation</vt:lpstr>
      <vt:lpstr>Questions</vt:lpstr>
    </vt:vector>
  </TitlesOfParts>
  <Company>City of Mount Vernon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blainec</dc:creator>
  <cp:lastModifiedBy>Ed Sewester</cp:lastModifiedBy>
  <cp:revision>3466</cp:revision>
  <cp:lastPrinted>2024-04-19T20:25:44Z</cp:lastPrinted>
  <dcterms:created xsi:type="dcterms:W3CDTF">2008-04-30T23:20:17Z</dcterms:created>
  <dcterms:modified xsi:type="dcterms:W3CDTF">2025-09-02T17:00:18Z</dcterms:modified>
</cp:coreProperties>
</file>