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88" r:id="rId3"/>
    <p:sldId id="314" r:id="rId4"/>
    <p:sldId id="319" r:id="rId5"/>
    <p:sldId id="315" r:id="rId6"/>
    <p:sldId id="320" r:id="rId7"/>
    <p:sldId id="324" r:id="rId8"/>
    <p:sldId id="316" r:id="rId9"/>
    <p:sldId id="321" r:id="rId10"/>
    <p:sldId id="317" r:id="rId11"/>
    <p:sldId id="322" r:id="rId12"/>
    <p:sldId id="323" r:id="rId13"/>
    <p:sldId id="326" r:id="rId14"/>
    <p:sldId id="327" r:id="rId15"/>
    <p:sldId id="328" r:id="rId16"/>
    <p:sldId id="312" r:id="rId17"/>
    <p:sldId id="26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D5E"/>
    <a:srgbClr val="D1DDF7"/>
    <a:srgbClr val="1A3260"/>
    <a:srgbClr val="003968"/>
    <a:srgbClr val="D5D85A"/>
    <a:srgbClr val="FFAFAF"/>
    <a:srgbClr val="000000"/>
    <a:srgbClr val="44546A"/>
    <a:srgbClr val="6C81A0"/>
    <a:srgbClr val="C7C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5967" autoAdjust="0"/>
  </p:normalViewPr>
  <p:slideViewPr>
    <p:cSldViewPr snapToGrid="0">
      <p:cViewPr varScale="1">
        <p:scale>
          <a:sx n="105" d="100"/>
          <a:sy n="105" d="100"/>
        </p:scale>
        <p:origin x="4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8C6C-4689-47A3-8DFC-C48BBF5B574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3AD83BA-58B8-4D68-BFFA-4A9F3A4E42C2}"/>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D527E52E-970C-445A-8D30-B453C92E3232}" type="datetimeFigureOut">
              <a:rPr lang="en-US"/>
              <a:pPr>
                <a:defRPr/>
              </a:pPr>
              <a:t>3/12/2024</a:t>
            </a:fld>
            <a:endParaRPr lang="en-US"/>
          </a:p>
        </p:txBody>
      </p:sp>
      <p:sp>
        <p:nvSpPr>
          <p:cNvPr id="4" name="Slide Image Placeholder 3">
            <a:extLst>
              <a:ext uri="{FF2B5EF4-FFF2-40B4-BE49-F238E27FC236}">
                <a16:creationId xmlns:a16="http://schemas.microsoft.com/office/drawing/2014/main" id="{E6B7C86B-0B59-411A-813B-E7FECE944D8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619D89B-971E-4FE2-AF54-62492DD07236}"/>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5EF68F-2A08-4324-A8F2-5473371F5669}"/>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F0E729A-F998-4CEB-B169-D46C245424F4}"/>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0EBA585B-33C3-4DDD-A47C-8B2DCC718F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BA585B-33C3-4DDD-A47C-8B2DCC718FAF}" type="slidenum">
              <a:rPr lang="en-US" smtClean="0"/>
              <a:pPr>
                <a:defRPr/>
              </a:pPr>
              <a:t>2</a:t>
            </a:fld>
            <a:endParaRPr lang="en-US"/>
          </a:p>
        </p:txBody>
      </p:sp>
    </p:spTree>
    <p:extLst>
      <p:ext uri="{BB962C8B-B14F-4D97-AF65-F5344CB8AC3E}">
        <p14:creationId xmlns:p14="http://schemas.microsoft.com/office/powerpoint/2010/main" val="369202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43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63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82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69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2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A585B-33C3-4DDD-A47C-8B2DCC718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191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2329D82-6364-46AE-A042-2985F69214E6}" type="datetime1">
              <a:rPr lang="en-US" smtClean="0"/>
              <a:pPr>
                <a:defRPr/>
              </a:pPr>
              <a:t>3/12/2024</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6E6BAA59-C293-4306-9DAB-DF471BF0F832}" type="slidenum">
              <a:rPr lang="en-US" smtClean="0"/>
              <a:pPr>
                <a:defRPr/>
              </a:pPr>
              <a:t>‹#›</a:t>
            </a:fld>
            <a:endParaRPr lang="en-US"/>
          </a:p>
        </p:txBody>
      </p:sp>
    </p:spTree>
    <p:extLst>
      <p:ext uri="{BB962C8B-B14F-4D97-AF65-F5344CB8AC3E}">
        <p14:creationId xmlns:p14="http://schemas.microsoft.com/office/powerpoint/2010/main" val="172359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42057404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20843186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20504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97002337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4" name="Footer Placeholder 3"/>
          <p:cNvSpPr>
            <a:spLocks noGrp="1"/>
          </p:cNvSpPr>
          <p:nvPr>
            <p:ph type="ftr" sz="quarter" idx="11"/>
          </p:nvPr>
        </p:nvSpPr>
        <p:spPr/>
        <p:txBody>
          <a:bodyPr/>
          <a:lstStyle/>
          <a:p>
            <a:pPr>
              <a:defRPr/>
            </a:pPr>
            <a:r>
              <a:rPr lang="en-US"/>
              <a:t>February 2023</a:t>
            </a:r>
          </a:p>
        </p:txBody>
      </p:sp>
      <p:sp>
        <p:nvSpPr>
          <p:cNvPr id="5" name="Slide Number Placeholder 4"/>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8106231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4" name="Footer Placeholder 3"/>
          <p:cNvSpPr>
            <a:spLocks noGrp="1"/>
          </p:cNvSpPr>
          <p:nvPr>
            <p:ph type="ftr" sz="quarter" idx="11"/>
          </p:nvPr>
        </p:nvSpPr>
        <p:spPr/>
        <p:txBody>
          <a:bodyPr/>
          <a:lstStyle/>
          <a:p>
            <a:pPr>
              <a:defRPr/>
            </a:pPr>
            <a:r>
              <a:rPr lang="en-US"/>
              <a:t>February 2023</a:t>
            </a:r>
          </a:p>
        </p:txBody>
      </p:sp>
      <p:sp>
        <p:nvSpPr>
          <p:cNvPr id="5" name="Slide Number Placeholder 4"/>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60944613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52098552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106730457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96B389A-9F6D-46A4-B1A8-4BBC26F9621D}" type="datetime1">
              <a:rPr lang="en-US" smtClean="0"/>
              <a:pPr>
                <a:defRPr/>
              </a:pPr>
              <a:t>3/12/2024</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8AD16808-3AE9-4FC3-A729-0F96ADD5C7B7}" type="slidenum">
              <a:rPr lang="en-US" smtClean="0"/>
              <a:pPr>
                <a:defRPr/>
              </a:pPr>
              <a:t>‹#›</a:t>
            </a:fld>
            <a:endParaRPr lang="en-US"/>
          </a:p>
        </p:txBody>
      </p:sp>
    </p:spTree>
    <p:extLst>
      <p:ext uri="{BB962C8B-B14F-4D97-AF65-F5344CB8AC3E}">
        <p14:creationId xmlns:p14="http://schemas.microsoft.com/office/powerpoint/2010/main" val="90068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8237684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EDD598-A60A-4079-A101-84BD3BA20D95}" type="datetime1">
              <a:rPr lang="en-US" smtClean="0"/>
              <a:pPr>
                <a:defRPr/>
              </a:pPr>
              <a:t>3/12/2024</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DB1D0A9F-E5D4-44D6-8DD4-CD6638655CDB}" type="slidenum">
              <a:rPr lang="en-US" smtClean="0"/>
              <a:pPr>
                <a:defRPr/>
              </a:pPr>
              <a:t>‹#›</a:t>
            </a:fld>
            <a:endParaRPr lang="en-US"/>
          </a:p>
        </p:txBody>
      </p:sp>
    </p:spTree>
    <p:extLst>
      <p:ext uri="{BB962C8B-B14F-4D97-AF65-F5344CB8AC3E}">
        <p14:creationId xmlns:p14="http://schemas.microsoft.com/office/powerpoint/2010/main" val="187963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205352670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8" name="Footer Placeholder 7"/>
          <p:cNvSpPr>
            <a:spLocks noGrp="1"/>
          </p:cNvSpPr>
          <p:nvPr>
            <p:ph type="ftr" sz="quarter" idx="11"/>
          </p:nvPr>
        </p:nvSpPr>
        <p:spPr/>
        <p:txBody>
          <a:bodyPr/>
          <a:lstStyle/>
          <a:p>
            <a:pPr>
              <a:defRPr/>
            </a:pPr>
            <a:r>
              <a:rPr lang="en-US"/>
              <a:t>February 2023</a:t>
            </a:r>
          </a:p>
        </p:txBody>
      </p:sp>
      <p:sp>
        <p:nvSpPr>
          <p:cNvPr id="9" name="Slide Number Placeholder 8"/>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132876677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0925C33-F2C8-4B3F-8C4B-CA86BFA9B658}" type="datetime1">
              <a:rPr lang="en-US" smtClean="0"/>
              <a:pPr>
                <a:defRPr/>
              </a:pPr>
              <a:t>3/12/2024</a:t>
            </a:fld>
            <a:endParaRPr lang="en-US"/>
          </a:p>
        </p:txBody>
      </p:sp>
      <p:sp>
        <p:nvSpPr>
          <p:cNvPr id="4" name="Footer Placeholder 3"/>
          <p:cNvSpPr>
            <a:spLocks noGrp="1"/>
          </p:cNvSpPr>
          <p:nvPr>
            <p:ph type="ftr" sz="quarter" idx="11"/>
          </p:nvPr>
        </p:nvSpPr>
        <p:spPr/>
        <p:txBody>
          <a:bodyPr/>
          <a:lstStyle/>
          <a:p>
            <a:pPr>
              <a:defRPr/>
            </a:pPr>
            <a:r>
              <a:rPr lang="en-US"/>
              <a:t>February 2023</a:t>
            </a:r>
          </a:p>
        </p:txBody>
      </p:sp>
      <p:sp>
        <p:nvSpPr>
          <p:cNvPr id="5" name="Slide Number Placeholder 4"/>
          <p:cNvSpPr>
            <a:spLocks noGrp="1"/>
          </p:cNvSpPr>
          <p:nvPr>
            <p:ph type="sldNum" sz="quarter" idx="12"/>
          </p:nvPr>
        </p:nvSpPr>
        <p:spPr/>
        <p:txBody>
          <a:bodyPr/>
          <a:lstStyle/>
          <a:p>
            <a:pPr>
              <a:defRPr/>
            </a:pPr>
            <a:fld id="{B9DE3E43-23E5-475C-AF5D-AE7747E43C54}" type="slidenum">
              <a:rPr lang="en-US" smtClean="0"/>
              <a:pPr>
                <a:defRPr/>
              </a:pPr>
              <a:t>‹#›</a:t>
            </a:fld>
            <a:endParaRPr lang="en-US"/>
          </a:p>
        </p:txBody>
      </p:sp>
    </p:spTree>
    <p:extLst>
      <p:ext uri="{BB962C8B-B14F-4D97-AF65-F5344CB8AC3E}">
        <p14:creationId xmlns:p14="http://schemas.microsoft.com/office/powerpoint/2010/main" val="283195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E23F6A73-9F6B-4354-8D75-85CA7336359E}" type="datetime1">
              <a:rPr lang="en-US" smtClean="0"/>
              <a:pPr>
                <a:defRPr/>
              </a:pPr>
              <a:t>3/12/2024</a:t>
            </a:fld>
            <a:endParaRPr lang="en-US"/>
          </a:p>
        </p:txBody>
      </p:sp>
      <p:sp>
        <p:nvSpPr>
          <p:cNvPr id="3" name="Footer Placeholder 2"/>
          <p:cNvSpPr>
            <a:spLocks noGrp="1"/>
          </p:cNvSpPr>
          <p:nvPr>
            <p:ph type="ftr" sz="quarter" idx="11"/>
          </p:nvPr>
        </p:nvSpPr>
        <p:spPr/>
        <p:txBody>
          <a:bodyPr/>
          <a:lstStyle/>
          <a:p>
            <a:pPr>
              <a:defRPr/>
            </a:pPr>
            <a:r>
              <a:rPr lang="en-US"/>
              <a:t>February 2023</a:t>
            </a:r>
          </a:p>
        </p:txBody>
      </p:sp>
      <p:sp>
        <p:nvSpPr>
          <p:cNvPr id="4" name="Slide Number Placeholder 3"/>
          <p:cNvSpPr>
            <a:spLocks noGrp="1"/>
          </p:cNvSpPr>
          <p:nvPr>
            <p:ph type="sldNum" sz="quarter" idx="12"/>
          </p:nvPr>
        </p:nvSpPr>
        <p:spPr/>
        <p:txBody>
          <a:bodyPr/>
          <a:lstStyle/>
          <a:p>
            <a:pPr>
              <a:defRPr/>
            </a:pPr>
            <a:fld id="{B747E53E-C41E-4169-BD5C-64A94E746B20}" type="slidenum">
              <a:rPr lang="en-US" smtClean="0"/>
              <a:pPr>
                <a:defRPr/>
              </a:pPr>
              <a:t>‹#›</a:t>
            </a:fld>
            <a:endParaRPr lang="en-US"/>
          </a:p>
        </p:txBody>
      </p:sp>
    </p:spTree>
    <p:extLst>
      <p:ext uri="{BB962C8B-B14F-4D97-AF65-F5344CB8AC3E}">
        <p14:creationId xmlns:p14="http://schemas.microsoft.com/office/powerpoint/2010/main" val="143213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46236733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06BE44-38CE-4942-B341-CBAB55A363A9}" type="datetime1">
              <a:rPr lang="en-US" smtClean="0"/>
              <a:pPr>
                <a:defRPr/>
              </a:pPr>
              <a:t>3/12/2024</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2270E686-C099-4930-B5B8-B51425EFFCA0}" type="slidenum">
              <a:rPr lang="en-US" smtClean="0"/>
              <a:pPr>
                <a:defRPr/>
              </a:pPr>
              <a:t>‹#›</a:t>
            </a:fld>
            <a:endParaRPr lang="en-US"/>
          </a:p>
        </p:txBody>
      </p:sp>
    </p:spTree>
    <p:extLst>
      <p:ext uri="{BB962C8B-B14F-4D97-AF65-F5344CB8AC3E}">
        <p14:creationId xmlns:p14="http://schemas.microsoft.com/office/powerpoint/2010/main" val="26620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95069257-FE78-4D2F-92A3-17F4561FF6DE}" type="datetime1">
              <a:rPr lang="en-US" smtClean="0"/>
              <a:pPr>
                <a:defRPr/>
              </a:pPr>
              <a:t>3/12/2024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February 2023</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05484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descr="&quot;&quot;">
            <a:extLst>
              <a:ext uri="{FF2B5EF4-FFF2-40B4-BE49-F238E27FC236}">
                <a16:creationId xmlns:a16="http://schemas.microsoft.com/office/drawing/2014/main" id="{49F427EC-2C1F-42C7-9F74-BDB05CEEF64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3" name="Rectangle 1032" descr="&quot;&quot;">
            <a:extLst>
              <a:ext uri="{FF2B5EF4-FFF2-40B4-BE49-F238E27FC236}">
                <a16:creationId xmlns:a16="http://schemas.microsoft.com/office/drawing/2014/main" id="{1580316A-6A92-4CF7-968D-59268B67694D}"/>
              </a:ext>
            </a:extLst>
          </p:cNvPr>
          <p:cNvSpPr>
            <a:spLocks noGrp="1" noRot="1" noChangeAspect="1" noMove="1" noResize="1" noEditPoints="1" noAdjustHandles="1" noChangeArrowheads="1" noChangeShapeType="1" noTextEdit="1"/>
          </p:cNvSpPr>
          <p:nvPr/>
        </p:nvSpPr>
        <p:spPr>
          <a:xfrm rot="10800000">
            <a:off x="0" y="-22225"/>
            <a:ext cx="12192000" cy="437356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5" name="Rectangle 1034">
            <a:extLst>
              <a:ext uri="{FF2B5EF4-FFF2-40B4-BE49-F238E27FC236}">
                <a16:creationId xmlns:a16="http://schemas.microsoft.com/office/drawing/2014/main" id="{8291FAD4-F51E-410A-8E38-1F9CFCA316E2}"/>
              </a:ext>
            </a:extLst>
          </p:cNvPr>
          <p:cNvSpPr>
            <a:spLocks noGrp="1" noRot="1" noChangeAspect="1" noMove="1" noResize="1" noEditPoints="1" noAdjustHandles="1" noChangeArrowheads="1" noChangeShapeType="1" noTextEdit="1"/>
          </p:cNvSpPr>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7" name="Rectangle 1036">
            <a:extLst>
              <a:ext uri="{FF2B5EF4-FFF2-40B4-BE49-F238E27FC236}">
                <a16:creationId xmlns:a16="http://schemas.microsoft.com/office/drawing/2014/main" id="{CDCA9376-6CBB-4DF2-BAFE-33B5DACF3B24}"/>
              </a:ext>
            </a:extLst>
          </p:cNvPr>
          <p:cNvSpPr>
            <a:spLocks noGrp="1" noRot="1" noChangeAspect="1" noMove="1" noResize="1" noEditPoints="1" noAdjustHandles="1" noChangeArrowheads="1" noChangeShapeType="1" noTextEdit="1"/>
          </p:cNvSpPr>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9" name="Rectangle 1038" descr="&quot;&quot;">
            <a:extLst>
              <a:ext uri="{FF2B5EF4-FFF2-40B4-BE49-F238E27FC236}">
                <a16:creationId xmlns:a16="http://schemas.microsoft.com/office/drawing/2014/main" id="{A7FBB295-5B61-49A3-9283-D29426F8B8C8}"/>
              </a:ext>
            </a:extLst>
          </p:cNvPr>
          <p:cNvSpPr>
            <a:spLocks noGrp="1" noRot="1" noChangeAspect="1" noMove="1" noResize="1" noEditPoints="1" noAdjustHandles="1" noChangeArrowheads="1" noChangeShapeType="1" noTextEdit="1"/>
          </p:cNvSpPr>
          <p:nvPr/>
        </p:nvSpPr>
        <p:spPr>
          <a:xfrm>
            <a:off x="0" y="-22225"/>
            <a:ext cx="8542338" cy="4373563"/>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1" name="Freeform: Shape 1040" descr="&quot;&quot;">
            <a:extLst>
              <a:ext uri="{FF2B5EF4-FFF2-40B4-BE49-F238E27FC236}">
                <a16:creationId xmlns:a16="http://schemas.microsoft.com/office/drawing/2014/main" id="{9261E343-5BA5-4C63-AB56-286B9116FBA7}"/>
              </a:ext>
            </a:extLst>
          </p:cNvPr>
          <p:cNvSpPr>
            <a:spLocks noGrp="1" noRot="1" noChangeAspect="1" noMove="1" noResize="1" noEditPoints="1" noAdjustHandles="1" noChangeArrowheads="1" noChangeShapeType="1" noTextEdit="1"/>
          </p:cNvSpPr>
          <p:nvPr/>
        </p:nvSpPr>
        <p:spPr>
          <a:xfrm rot="12508972">
            <a:off x="5945188" y="-1031875"/>
            <a:ext cx="4991100" cy="4438650"/>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84" name="Title 1">
            <a:extLst>
              <a:ext uri="{FF2B5EF4-FFF2-40B4-BE49-F238E27FC236}">
                <a16:creationId xmlns:a16="http://schemas.microsoft.com/office/drawing/2014/main" id="{53F764E7-527E-4072-95F9-3389588D6BF5}"/>
              </a:ext>
            </a:extLst>
          </p:cNvPr>
          <p:cNvSpPr>
            <a:spLocks noGrp="1" noChangeArrowheads="1"/>
          </p:cNvSpPr>
          <p:nvPr>
            <p:ph type="ctrTitle"/>
          </p:nvPr>
        </p:nvSpPr>
        <p:spPr>
          <a:xfrm>
            <a:off x="841972" y="1276533"/>
            <a:ext cx="10093243" cy="1562461"/>
          </a:xfrm>
        </p:spPr>
        <p:txBody>
          <a:bodyPr>
            <a:noAutofit/>
          </a:bodyPr>
          <a:lstStyle/>
          <a:p>
            <a:pPr algn="l"/>
            <a:r>
              <a:rPr lang="en-US" altLang="en-US" sz="5400" dirty="0">
                <a:solidFill>
                  <a:srgbClr val="FFFFFF"/>
                </a:solidFill>
                <a:latin typeface="Franklin Gothic Demi" panose="020B0703020102020204" pitchFamily="34" charset="0"/>
              </a:rPr>
              <a:t>2025 Comprehensive Plan Periodic update</a:t>
            </a:r>
          </a:p>
        </p:txBody>
      </p:sp>
      <p:sp>
        <p:nvSpPr>
          <p:cNvPr id="3085" name="Subtitle 2">
            <a:extLst>
              <a:ext uri="{FF2B5EF4-FFF2-40B4-BE49-F238E27FC236}">
                <a16:creationId xmlns:a16="http://schemas.microsoft.com/office/drawing/2014/main" id="{EE6B4D2D-FE4E-472E-BE55-AAAE41F368BB}"/>
              </a:ext>
            </a:extLst>
          </p:cNvPr>
          <p:cNvSpPr>
            <a:spLocks noGrp="1" noChangeArrowheads="1"/>
          </p:cNvSpPr>
          <p:nvPr>
            <p:ph type="subTitle" idx="1"/>
          </p:nvPr>
        </p:nvSpPr>
        <p:spPr>
          <a:xfrm>
            <a:off x="832919" y="4870450"/>
            <a:ext cx="10524056" cy="1458913"/>
          </a:xfrm>
        </p:spPr>
        <p:txBody>
          <a:bodyPr anchor="ctr"/>
          <a:lstStyle/>
          <a:p>
            <a:pPr algn="l"/>
            <a:r>
              <a:rPr lang="en-US" altLang="en-US" sz="3200" dirty="0">
                <a:solidFill>
                  <a:srgbClr val="003968"/>
                </a:solidFill>
              </a:rPr>
              <a:t>Housing Element Goals and Policies review</a:t>
            </a:r>
          </a:p>
          <a:p>
            <a:pPr algn="l"/>
            <a:r>
              <a:rPr lang="en-US" altLang="en-US" cap="none" dirty="0">
                <a:solidFill>
                  <a:schemeClr val="accent2"/>
                </a:solidFill>
              </a:rPr>
              <a:t>March 13 &amp; 20, 2024</a:t>
            </a:r>
            <a:endParaRPr lang="en-US" altLang="en-US" dirty="0">
              <a:solidFill>
                <a:schemeClr val="accent2"/>
              </a:solidFill>
            </a:endParaRPr>
          </a:p>
        </p:txBody>
      </p:sp>
      <p:pic>
        <p:nvPicPr>
          <p:cNvPr id="2" name="Picture 1">
            <a:extLst>
              <a:ext uri="{FF2B5EF4-FFF2-40B4-BE49-F238E27FC236}">
                <a16:creationId xmlns:a16="http://schemas.microsoft.com/office/drawing/2014/main" id="{93EAC934-CEDC-4418-873A-682C6DFBB6B7}"/>
              </a:ext>
            </a:extLst>
          </p:cNvPr>
          <p:cNvPicPr>
            <a:picLocks noChangeAspect="1"/>
          </p:cNvPicPr>
          <p:nvPr/>
        </p:nvPicPr>
        <p:blipFill>
          <a:blip r:embed="rId2"/>
          <a:stretch>
            <a:fillRect/>
          </a:stretch>
        </p:blipFill>
        <p:spPr>
          <a:xfrm>
            <a:off x="9671400" y="3464496"/>
            <a:ext cx="1956986" cy="1956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1" y="779525"/>
            <a:ext cx="10088562" cy="450299"/>
          </a:xfrm>
        </p:spPr>
        <p:txBody>
          <a:bodyPr>
            <a:noAutofit/>
          </a:bodyPr>
          <a:lstStyle/>
          <a:p>
            <a:r>
              <a:rPr lang="en-US" altLang="en-US" sz="5400" cap="none" dirty="0">
                <a:latin typeface="Franklin Gothic Demi" panose="020B0703020102020204" pitchFamily="34" charset="0"/>
              </a:rPr>
              <a:t>Housing Goal 4 </a:t>
            </a:r>
            <a:endParaRPr lang="en-US" altLang="en-US" sz="4000" cap="none" dirty="0">
              <a:latin typeface="Franklin Gothic Demi" panose="020B0703020102020204" pitchFamily="34" charset="0"/>
            </a:endParaRP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Content Placeholder 2">
            <a:extLst>
              <a:ext uri="{FF2B5EF4-FFF2-40B4-BE49-F238E27FC236}">
                <a16:creationId xmlns:a16="http://schemas.microsoft.com/office/drawing/2014/main" id="{63FD41EB-44A1-7C87-6E6C-9368BD877DEC}"/>
              </a:ext>
            </a:extLst>
          </p:cNvPr>
          <p:cNvSpPr>
            <a:spLocks noGrp="1"/>
          </p:cNvSpPr>
          <p:nvPr>
            <p:ph idx="1"/>
          </p:nvPr>
        </p:nvSpPr>
        <p:spPr>
          <a:xfrm>
            <a:off x="364687" y="2459648"/>
            <a:ext cx="9449873" cy="1754931"/>
          </a:xfrm>
          <a:ln>
            <a:solidFill>
              <a:schemeClr val="tx1"/>
            </a:solidFill>
          </a:ln>
        </p:spPr>
        <p:txBody>
          <a:bodyPr rtlCol="0" anchor="ctr">
            <a:noAutofit/>
          </a:bodyPr>
          <a:lstStyle/>
          <a:p>
            <a:pPr marL="0" indent="0">
              <a:buNone/>
              <a:defRPr/>
            </a:pPr>
            <a:r>
              <a:rPr lang="en-US" sz="1800" b="1" dirty="0">
                <a:solidFill>
                  <a:srgbClr val="231F20"/>
                </a:solidFill>
                <a:effectLst/>
                <a:latin typeface="Arial" panose="020B0604020202020204" pitchFamily="34" charset="0"/>
                <a:ea typeface="Arial Narrow" panose="020B0606020202030204" pitchFamily="34" charset="0"/>
              </a:rPr>
              <a:t>Promote</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policies</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that</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facilitate</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reduction</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share</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of</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cost</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burdened</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households</a:t>
            </a:r>
            <a:r>
              <a:rPr lang="en-US" sz="1800" b="1" spc="1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by</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increasing</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supply</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of</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subsidized</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endParaRPr lang="en-US" sz="2200" b="1"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3261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1059657769"/>
              </p:ext>
            </p:extLst>
          </p:nvPr>
        </p:nvGraphicFramePr>
        <p:xfrm>
          <a:off x="148004" y="278846"/>
          <a:ext cx="11895992" cy="6077382"/>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11170">
                <a:tc>
                  <a:txBody>
                    <a:bodyPr/>
                    <a:lstStyle/>
                    <a:p>
                      <a:r>
                        <a:rPr lang="en-US" dirty="0">
                          <a:latin typeface="Tahoma" panose="020B0604030504040204" pitchFamily="34" charset="0"/>
                          <a:ea typeface="Tahoma" panose="020B0604030504040204" pitchFamily="34" charset="0"/>
                          <a:cs typeface="Tahoma" panose="020B0604030504040204" pitchFamily="34" charset="0"/>
                        </a:rPr>
                        <a:t>Housing Goal 4 and Policies 4.1 to 4.8 Feedback</a:t>
                      </a:r>
                    </a:p>
                  </a:txBody>
                  <a:tcPr/>
                </a:tc>
                <a:extLst>
                  <a:ext uri="{0D108BD9-81ED-4DB2-BD59-A6C34878D82A}">
                    <a16:rowId xmlns:a16="http://schemas.microsoft.com/office/drawing/2014/main" val="2089855792"/>
                  </a:ext>
                </a:extLst>
              </a:tr>
              <a:tr h="511170">
                <a:tc>
                  <a:txBody>
                    <a:bodyPr/>
                    <a:lstStyle/>
                    <a:p>
                      <a:pPr marL="0" marR="0">
                        <a:lnSpc>
                          <a:spcPct val="115000"/>
                        </a:lnSpc>
                        <a:spcBef>
                          <a:spcPts val="0"/>
                        </a:spcBef>
                        <a:spcAft>
                          <a:spcPts val="0"/>
                        </a:spcAft>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Reword policy 4.1 to address all income levels.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608582509"/>
                  </a:ext>
                </a:extLst>
              </a:tr>
              <a:tr h="511170">
                <a:tc>
                  <a:txBody>
                    <a:bodyPr/>
                    <a:lstStyle/>
                    <a:p>
                      <a:pPr marL="0" marR="0">
                        <a:lnSpc>
                          <a:spcPct val="115000"/>
                        </a:lnSpc>
                        <a:spcBef>
                          <a:spcPts val="0"/>
                        </a:spcBef>
                        <a:spcAft>
                          <a:spcPts val="0"/>
                        </a:spcAft>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County doesn’t own or operation any housing, the County partners with HUD to provide services. </a:t>
                      </a:r>
                      <a:r>
                        <a:rPr lang="en-US" sz="1800" b="0" dirty="0">
                          <a:solidFill>
                            <a:schemeClr val="dk1"/>
                          </a:solidFill>
                          <a:effectLst/>
                          <a:latin typeface="Tahoma" panose="020B0604030504040204" pitchFamily="34" charset="0"/>
                          <a:ea typeface="Tahoma" panose="020B0604030504040204" pitchFamily="34" charset="0"/>
                          <a:cs typeface="Tahoma" panose="020B0604030504040204" pitchFamily="34" charset="0"/>
                        </a:rPr>
                        <a:t>Policies </a:t>
                      </a: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4.3 to 4.8 are relevant to the County’s role. Policies 4.1 and 4.2 need to be reworded.</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74385451"/>
                  </a:ext>
                </a:extLst>
              </a:tr>
              <a:tr h="672770">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Consider underutilized spaces for housing (e.g., school campuses, parking lots, Port of South Whidbey fairgrounds) through zoning code amendments. [H 4.4.]</a:t>
                      </a:r>
                    </a:p>
                  </a:txBody>
                  <a:tcPr marL="68580" marR="68580" marT="0" marB="0"/>
                </a:tc>
                <a:extLst>
                  <a:ext uri="{0D108BD9-81ED-4DB2-BD59-A6C34878D82A}">
                    <a16:rowId xmlns:a16="http://schemas.microsoft.com/office/drawing/2014/main" val="459630021"/>
                  </a:ext>
                </a:extLst>
              </a:tr>
              <a:tr h="511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Specify incentives in H 4.6.</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56551957"/>
                  </a:ext>
                </a:extLst>
              </a:tr>
              <a:tr h="948573">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Fully utilize all available tools, resources, and funding streams available for affordable housing at the local, state, and federal level. Explore options to direct funds towards infrastructure and programs that support affordable housing development.</a:t>
                      </a:r>
                    </a:p>
                  </a:txBody>
                  <a:tcPr/>
                </a:tc>
                <a:extLst>
                  <a:ext uri="{0D108BD9-81ED-4DB2-BD59-A6C34878D82A}">
                    <a16:rowId xmlns:a16="http://schemas.microsoft.com/office/drawing/2014/main" val="2691006128"/>
                  </a:ext>
                </a:extLst>
              </a:tr>
              <a:tr h="51117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Continue to support the active affordable housing projects (Swanton Road, Camas Flats, Harbor Inn, 2nd &amp; DeBruyn, Habitat for Humanity).</a:t>
                      </a:r>
                    </a:p>
                  </a:txBody>
                  <a:tcPr/>
                </a:tc>
                <a:extLst>
                  <a:ext uri="{0D108BD9-81ED-4DB2-BD59-A6C34878D82A}">
                    <a16:rowId xmlns:a16="http://schemas.microsoft.com/office/drawing/2014/main" val="2979189117"/>
                  </a:ext>
                </a:extLst>
              </a:tr>
              <a:tr h="51117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Work to incentivize supportive housing across zoning. Explore and support options for employer-assisted workforce housing. Explore options to identify housing for seasonal workers. Evaluate options to encourage the development of long-term ADU and DADUs.</a:t>
                      </a:r>
                    </a:p>
                  </a:txBody>
                  <a:tcPr/>
                </a:tc>
                <a:extLst>
                  <a:ext uri="{0D108BD9-81ED-4DB2-BD59-A6C34878D82A}">
                    <a16:rowId xmlns:a16="http://schemas.microsoft.com/office/drawing/2014/main" val="626847416"/>
                  </a:ext>
                </a:extLst>
              </a:tr>
              <a:tr h="51117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Continue to develop stronger relationships with contractors and builders through events such as the Builders Listening Session.</a:t>
                      </a:r>
                    </a:p>
                  </a:txBody>
                  <a:tcPr/>
                </a:tc>
                <a:extLst>
                  <a:ext uri="{0D108BD9-81ED-4DB2-BD59-A6C34878D82A}">
                    <a16:rowId xmlns:a16="http://schemas.microsoft.com/office/drawing/2014/main" val="1846797697"/>
                  </a:ext>
                </a:extLst>
              </a:tr>
            </a:tbl>
          </a:graphicData>
        </a:graphic>
      </p:graphicFrame>
    </p:spTree>
    <p:extLst>
      <p:ext uri="{BB962C8B-B14F-4D97-AF65-F5344CB8AC3E}">
        <p14:creationId xmlns:p14="http://schemas.microsoft.com/office/powerpoint/2010/main" val="262674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1072008302"/>
              </p:ext>
            </p:extLst>
          </p:nvPr>
        </p:nvGraphicFramePr>
        <p:xfrm>
          <a:off x="148003" y="4074906"/>
          <a:ext cx="11895992" cy="2218050"/>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11170">
                <a:tc>
                  <a:txBody>
                    <a:bodyPr/>
                    <a:lstStyle/>
                    <a:p>
                      <a:r>
                        <a:rPr lang="en-US" dirty="0">
                          <a:latin typeface="Tahoma" panose="020B0604030504040204" pitchFamily="34" charset="0"/>
                          <a:ea typeface="Tahoma" panose="020B0604030504040204" pitchFamily="34" charset="0"/>
                          <a:cs typeface="Tahoma" panose="020B0604030504040204" pitchFamily="34" charset="0"/>
                        </a:rPr>
                        <a:t>Housing Goal 5 and Policies 5.1 to 5.7 Feedback</a:t>
                      </a:r>
                    </a:p>
                  </a:txBody>
                  <a:tcPr/>
                </a:tc>
                <a:extLst>
                  <a:ext uri="{0D108BD9-81ED-4DB2-BD59-A6C34878D82A}">
                    <a16:rowId xmlns:a16="http://schemas.microsoft.com/office/drawing/2014/main" val="2089855792"/>
                  </a:ext>
                </a:extLst>
              </a:tr>
              <a:tr h="511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a Transfer of Development Rights (TDR) program countywide and not limited to the NMUGA in Freeland. </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08582509"/>
                  </a:ext>
                </a:extLst>
              </a:tr>
              <a:tr h="511170">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Remove ”Opportunity Council” as there are many other housing groups to work with that would all be included in the non-profit section. [H 5.3]	</a:t>
                      </a:r>
                    </a:p>
                  </a:txBody>
                  <a:tcPr/>
                </a:tc>
                <a:extLst>
                  <a:ext uri="{0D108BD9-81ED-4DB2-BD59-A6C34878D82A}">
                    <a16:rowId xmlns:a16="http://schemas.microsoft.com/office/drawing/2014/main" val="474385451"/>
                  </a:ext>
                </a:extLst>
              </a:tr>
            </a:tbl>
          </a:graphicData>
        </a:graphic>
      </p:graphicFrame>
      <p:sp>
        <p:nvSpPr>
          <p:cNvPr id="3" name="Title 1">
            <a:extLst>
              <a:ext uri="{FF2B5EF4-FFF2-40B4-BE49-F238E27FC236}">
                <a16:creationId xmlns:a16="http://schemas.microsoft.com/office/drawing/2014/main" id="{9213A76B-AB24-CD4E-65FF-48F1C3A465EE}"/>
              </a:ext>
            </a:extLst>
          </p:cNvPr>
          <p:cNvSpPr>
            <a:spLocks noGrp="1" noChangeArrowheads="1"/>
          </p:cNvSpPr>
          <p:nvPr>
            <p:ph type="title"/>
          </p:nvPr>
        </p:nvSpPr>
        <p:spPr>
          <a:xfrm>
            <a:off x="0" y="779525"/>
            <a:ext cx="12191999" cy="450299"/>
          </a:xfrm>
        </p:spPr>
        <p:txBody>
          <a:bodyPr>
            <a:noAutofit/>
          </a:bodyPr>
          <a:lstStyle/>
          <a:p>
            <a:r>
              <a:rPr lang="en-US" altLang="en-US" sz="5400" cap="none" dirty="0">
                <a:latin typeface="Franklin Gothic Demi" panose="020B0703020102020204" pitchFamily="34" charset="0"/>
              </a:rPr>
              <a:t>Housing Goal 5 </a:t>
            </a:r>
            <a:endParaRPr lang="en-US" altLang="en-US" sz="4000" cap="none" dirty="0">
              <a:latin typeface="Franklin Gothic Demi" panose="020B0703020102020204" pitchFamily="34" charset="0"/>
            </a:endParaRPr>
          </a:p>
        </p:txBody>
      </p:sp>
      <p:sp>
        <p:nvSpPr>
          <p:cNvPr id="4" name="Content Placeholder 2">
            <a:extLst>
              <a:ext uri="{FF2B5EF4-FFF2-40B4-BE49-F238E27FC236}">
                <a16:creationId xmlns:a16="http://schemas.microsoft.com/office/drawing/2014/main" id="{82F00563-204B-8D7E-05B3-6B6C00912801}"/>
              </a:ext>
            </a:extLst>
          </p:cNvPr>
          <p:cNvSpPr>
            <a:spLocks noGrp="1"/>
          </p:cNvSpPr>
          <p:nvPr>
            <p:ph idx="1"/>
          </p:nvPr>
        </p:nvSpPr>
        <p:spPr>
          <a:xfrm>
            <a:off x="1371063" y="1674069"/>
            <a:ext cx="9449873" cy="1754931"/>
          </a:xfrm>
          <a:ln>
            <a:solidFill>
              <a:schemeClr val="tx1"/>
            </a:solidFill>
          </a:ln>
        </p:spPr>
        <p:txBody>
          <a:bodyPr rtlCol="0" anchor="ctr">
            <a:noAutofit/>
          </a:bodyPr>
          <a:lstStyle/>
          <a:p>
            <a:pPr marL="0" indent="0">
              <a:buNone/>
              <a:defRPr/>
            </a:pPr>
            <a:r>
              <a:rPr lang="en-US" sz="1800" b="1" dirty="0">
                <a:solidFill>
                  <a:srgbClr val="231F20"/>
                </a:solidFill>
                <a:effectLst/>
                <a:latin typeface="Arial" panose="020B0604020202020204" pitchFamily="34" charset="0"/>
                <a:ea typeface="Arial Narrow" panose="020B0606020202030204" pitchFamily="34" charset="0"/>
              </a:rPr>
              <a:t>Collaborate</a:t>
            </a:r>
            <a:r>
              <a:rPr lang="en-US" sz="1800" b="1" spc="-3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with</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other</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jurisdictions</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and</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organizations</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to</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address</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county-wide</a:t>
            </a:r>
            <a:r>
              <a:rPr lang="en-US" sz="1800" b="1" spc="1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r>
              <a:rPr lang="en-US" sz="1800" b="1" spc="-4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issues.</a:t>
            </a:r>
            <a:endParaRPr lang="en-US" sz="2200" b="1"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1698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73153" y="133922"/>
            <a:ext cx="12191999" cy="450299"/>
          </a:xfrm>
        </p:spPr>
        <p:txBody>
          <a:bodyPr>
            <a:noAutofit/>
          </a:bodyPr>
          <a:lstStyle/>
          <a:p>
            <a:r>
              <a:rPr lang="en-US" altLang="en-US" sz="5400" cap="none" dirty="0">
                <a:latin typeface="Franklin Gothic Demi" panose="020B0703020102020204" pitchFamily="34" charset="0"/>
              </a:rPr>
              <a:t>Public Feedback</a:t>
            </a:r>
            <a:endParaRPr lang="en-US" altLang="en-US" sz="4000" cap="none" dirty="0">
              <a:latin typeface="Franklin Gothic Demi" panose="020B0703020102020204" pitchFamily="34" charset="0"/>
            </a:endParaRPr>
          </a:p>
        </p:txBody>
      </p:sp>
      <p:grpSp>
        <p:nvGrpSpPr>
          <p:cNvPr id="13" name="Group 12">
            <a:extLst>
              <a:ext uri="{FF2B5EF4-FFF2-40B4-BE49-F238E27FC236}">
                <a16:creationId xmlns:a16="http://schemas.microsoft.com/office/drawing/2014/main" id="{1F3F082E-A5EE-2906-425F-BC5872894951}"/>
              </a:ext>
            </a:extLst>
          </p:cNvPr>
          <p:cNvGrpSpPr/>
          <p:nvPr/>
        </p:nvGrpSpPr>
        <p:grpSpPr>
          <a:xfrm>
            <a:off x="281115" y="789175"/>
            <a:ext cx="11779307" cy="5934903"/>
            <a:chOff x="281115" y="789175"/>
            <a:chExt cx="11779307" cy="5934903"/>
          </a:xfrm>
        </p:grpSpPr>
        <p:pic>
          <p:nvPicPr>
            <p:cNvPr id="12" name="Picture 11">
              <a:extLst>
                <a:ext uri="{FF2B5EF4-FFF2-40B4-BE49-F238E27FC236}">
                  <a16:creationId xmlns:a16="http://schemas.microsoft.com/office/drawing/2014/main" id="{D9FA2866-AF3B-26A7-C922-4FCE92038EC8}"/>
                </a:ext>
              </a:extLst>
            </p:cNvPr>
            <p:cNvPicPr>
              <a:picLocks noChangeAspect="1"/>
            </p:cNvPicPr>
            <p:nvPr/>
          </p:nvPicPr>
          <p:blipFill>
            <a:blip r:embed="rId3"/>
            <a:stretch>
              <a:fillRect/>
            </a:stretch>
          </p:blipFill>
          <p:spPr>
            <a:xfrm>
              <a:off x="314458" y="789175"/>
              <a:ext cx="11745964" cy="5934903"/>
            </a:xfrm>
            <a:prstGeom prst="rect">
              <a:avLst/>
            </a:prstGeom>
          </p:spPr>
        </p:pic>
        <p:sp>
          <p:nvSpPr>
            <p:cNvPr id="6" name="TextBox 5">
              <a:extLst>
                <a:ext uri="{FF2B5EF4-FFF2-40B4-BE49-F238E27FC236}">
                  <a16:creationId xmlns:a16="http://schemas.microsoft.com/office/drawing/2014/main" id="{2E7D6206-A8BA-59A1-AB12-24284712D30F}"/>
                </a:ext>
              </a:extLst>
            </p:cNvPr>
            <p:cNvSpPr txBox="1"/>
            <p:nvPr/>
          </p:nvSpPr>
          <p:spPr>
            <a:xfrm>
              <a:off x="448056" y="3968832"/>
              <a:ext cx="1353312" cy="446276"/>
            </a:xfrm>
            <a:prstGeom prst="rect">
              <a:avLst/>
            </a:prstGeom>
            <a:solidFill>
              <a:schemeClr val="bg1"/>
            </a:solidFill>
            <a:ln>
              <a:noFill/>
            </a:ln>
          </p:spPr>
          <p:txBody>
            <a:bodyPr wrap="square" rtlCol="0">
              <a:spAutoFit/>
            </a:bodyPr>
            <a:lstStyle/>
            <a:p>
              <a:pPr algn="r"/>
              <a:r>
                <a:rPr lang="en-US" sz="1150" dirty="0">
                  <a:latin typeface="Calibri" panose="020F0502020204030204" pitchFamily="34" charset="0"/>
                  <a:ea typeface="Calibri" panose="020F0502020204030204" pitchFamily="34" charset="0"/>
                  <a:cs typeface="Calibri" panose="020F0502020204030204" pitchFamily="34" charset="0"/>
                </a:rPr>
                <a:t>Homelessness and Housing Insecurity</a:t>
              </a:r>
            </a:p>
          </p:txBody>
        </p:sp>
        <p:sp>
          <p:nvSpPr>
            <p:cNvPr id="7" name="TextBox 6">
              <a:extLst>
                <a:ext uri="{FF2B5EF4-FFF2-40B4-BE49-F238E27FC236}">
                  <a16:creationId xmlns:a16="http://schemas.microsoft.com/office/drawing/2014/main" id="{9D9C2744-E3EA-F785-6FD5-5E240DA71946}"/>
                </a:ext>
              </a:extLst>
            </p:cNvPr>
            <p:cNvSpPr txBox="1"/>
            <p:nvPr/>
          </p:nvSpPr>
          <p:spPr>
            <a:xfrm>
              <a:off x="281115" y="4592041"/>
              <a:ext cx="1520253" cy="269304"/>
            </a:xfrm>
            <a:prstGeom prst="rect">
              <a:avLst/>
            </a:prstGeom>
            <a:solidFill>
              <a:schemeClr val="bg1"/>
            </a:solidFill>
            <a:ln>
              <a:noFill/>
            </a:ln>
          </p:spPr>
          <p:txBody>
            <a:bodyPr wrap="square" rtlCol="0">
              <a:spAutoFit/>
            </a:bodyPr>
            <a:lstStyle/>
            <a:p>
              <a:pPr algn="r"/>
              <a:r>
                <a:rPr lang="en-US" sz="1150" dirty="0">
                  <a:latin typeface="Calibri" panose="020F0502020204030204" pitchFamily="34" charset="0"/>
                  <a:ea typeface="Calibri" panose="020F0502020204030204" pitchFamily="34" charset="0"/>
                  <a:cs typeface="Calibri" panose="020F0502020204030204" pitchFamily="34" charset="0"/>
                </a:rPr>
                <a:t>Lack of Transportation</a:t>
              </a:r>
            </a:p>
          </p:txBody>
        </p:sp>
        <p:sp>
          <p:nvSpPr>
            <p:cNvPr id="8" name="TextBox 7">
              <a:extLst>
                <a:ext uri="{FF2B5EF4-FFF2-40B4-BE49-F238E27FC236}">
                  <a16:creationId xmlns:a16="http://schemas.microsoft.com/office/drawing/2014/main" id="{E32795F8-B80B-AE47-ACB3-252E3CDAE377}"/>
                </a:ext>
              </a:extLst>
            </p:cNvPr>
            <p:cNvSpPr txBox="1"/>
            <p:nvPr/>
          </p:nvSpPr>
          <p:spPr>
            <a:xfrm>
              <a:off x="347472" y="4947175"/>
              <a:ext cx="1453896" cy="446276"/>
            </a:xfrm>
            <a:prstGeom prst="rect">
              <a:avLst/>
            </a:prstGeom>
            <a:solidFill>
              <a:schemeClr val="bg1"/>
            </a:solidFill>
            <a:ln>
              <a:noFill/>
            </a:ln>
          </p:spPr>
          <p:txBody>
            <a:bodyPr wrap="square" rtlCol="0">
              <a:spAutoFit/>
            </a:bodyPr>
            <a:lstStyle/>
            <a:p>
              <a:pPr algn="r"/>
              <a:r>
                <a:rPr lang="en-US" sz="1150" dirty="0">
                  <a:latin typeface="Calibri" panose="020F0502020204030204" pitchFamily="34" charset="0"/>
                  <a:ea typeface="Calibri" panose="020F0502020204030204" pitchFamily="34" charset="0"/>
                  <a:cs typeface="Calibri" panose="020F0502020204030204" pitchFamily="34" charset="0"/>
                </a:rPr>
                <a:t>Insufficient Supportive Services</a:t>
              </a:r>
            </a:p>
          </p:txBody>
        </p:sp>
        <p:sp>
          <p:nvSpPr>
            <p:cNvPr id="9" name="TextBox 8">
              <a:extLst>
                <a:ext uri="{FF2B5EF4-FFF2-40B4-BE49-F238E27FC236}">
                  <a16:creationId xmlns:a16="http://schemas.microsoft.com/office/drawing/2014/main" id="{D494FFD9-F5A8-98E6-25C5-8713C4D487BA}"/>
                </a:ext>
              </a:extLst>
            </p:cNvPr>
            <p:cNvSpPr txBox="1"/>
            <p:nvPr/>
          </p:nvSpPr>
          <p:spPr>
            <a:xfrm>
              <a:off x="347472" y="5421181"/>
              <a:ext cx="1453896" cy="446276"/>
            </a:xfrm>
            <a:prstGeom prst="rect">
              <a:avLst/>
            </a:prstGeom>
            <a:solidFill>
              <a:schemeClr val="bg1"/>
            </a:solidFill>
            <a:ln>
              <a:noFill/>
            </a:ln>
          </p:spPr>
          <p:txBody>
            <a:bodyPr wrap="square" rtlCol="0">
              <a:spAutoFit/>
            </a:bodyPr>
            <a:lstStyle/>
            <a:p>
              <a:pPr algn="r"/>
              <a:r>
                <a:rPr lang="en-US" sz="1150" dirty="0">
                  <a:latin typeface="Calibri" panose="020F0502020204030204" pitchFamily="34" charset="0"/>
                  <a:ea typeface="Calibri" panose="020F0502020204030204" pitchFamily="34" charset="0"/>
                  <a:cs typeface="Calibri" panose="020F0502020204030204" pitchFamily="34" charset="0"/>
                </a:rPr>
                <a:t>Resistance from Community</a:t>
              </a:r>
            </a:p>
          </p:txBody>
        </p:sp>
        <p:sp>
          <p:nvSpPr>
            <p:cNvPr id="10" name="TextBox 9">
              <a:extLst>
                <a:ext uri="{FF2B5EF4-FFF2-40B4-BE49-F238E27FC236}">
                  <a16:creationId xmlns:a16="http://schemas.microsoft.com/office/drawing/2014/main" id="{086A3CE7-5821-A1A3-0C7C-2BAE06FB173F}"/>
                </a:ext>
              </a:extLst>
            </p:cNvPr>
            <p:cNvSpPr txBox="1"/>
            <p:nvPr/>
          </p:nvSpPr>
          <p:spPr>
            <a:xfrm>
              <a:off x="347472" y="5897956"/>
              <a:ext cx="1453896" cy="446276"/>
            </a:xfrm>
            <a:prstGeom prst="rect">
              <a:avLst/>
            </a:prstGeom>
            <a:solidFill>
              <a:schemeClr val="bg1"/>
            </a:solidFill>
            <a:ln>
              <a:noFill/>
            </a:ln>
          </p:spPr>
          <p:txBody>
            <a:bodyPr wrap="square" rtlCol="0">
              <a:spAutoFit/>
            </a:bodyPr>
            <a:lstStyle/>
            <a:p>
              <a:pPr algn="r"/>
              <a:r>
                <a:rPr lang="en-US" sz="1150" dirty="0">
                  <a:latin typeface="Calibri" panose="020F0502020204030204" pitchFamily="34" charset="0"/>
                  <a:ea typeface="Calibri" panose="020F0502020204030204" pitchFamily="34" charset="0"/>
                  <a:cs typeface="Calibri" panose="020F0502020204030204" pitchFamily="34" charset="0"/>
                </a:rPr>
                <a:t>Limited access to credit and financing</a:t>
              </a:r>
            </a:p>
          </p:txBody>
        </p:sp>
      </p:grpSp>
    </p:spTree>
    <p:extLst>
      <p:ext uri="{BB962C8B-B14F-4D97-AF65-F5344CB8AC3E}">
        <p14:creationId xmlns:p14="http://schemas.microsoft.com/office/powerpoint/2010/main" val="79664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73153" y="133922"/>
            <a:ext cx="12191999" cy="450299"/>
          </a:xfrm>
        </p:spPr>
        <p:txBody>
          <a:bodyPr>
            <a:noAutofit/>
          </a:bodyPr>
          <a:lstStyle/>
          <a:p>
            <a:r>
              <a:rPr lang="en-US" altLang="en-US" sz="5400" cap="none" dirty="0">
                <a:latin typeface="Franklin Gothic Demi" panose="020B0703020102020204" pitchFamily="34" charset="0"/>
              </a:rPr>
              <a:t>Public Feedback 2</a:t>
            </a:r>
            <a:endParaRPr lang="en-US" altLang="en-US" sz="4000" cap="none" dirty="0">
              <a:latin typeface="Franklin Gothic Demi" panose="020B0703020102020204" pitchFamily="34" charset="0"/>
            </a:endParaRPr>
          </a:p>
        </p:txBody>
      </p:sp>
      <p:pic>
        <p:nvPicPr>
          <p:cNvPr id="11" name="Picture 10">
            <a:extLst>
              <a:ext uri="{FF2B5EF4-FFF2-40B4-BE49-F238E27FC236}">
                <a16:creationId xmlns:a16="http://schemas.microsoft.com/office/drawing/2014/main" id="{0445454D-DBCD-E8B9-D079-BDA5D9B87AA3}"/>
              </a:ext>
            </a:extLst>
          </p:cNvPr>
          <p:cNvPicPr>
            <a:picLocks noChangeAspect="1"/>
          </p:cNvPicPr>
          <p:nvPr/>
        </p:nvPicPr>
        <p:blipFill>
          <a:blip r:embed="rId3"/>
          <a:stretch>
            <a:fillRect/>
          </a:stretch>
        </p:blipFill>
        <p:spPr>
          <a:xfrm>
            <a:off x="1037140" y="739930"/>
            <a:ext cx="10117719" cy="6118070"/>
          </a:xfrm>
          <a:prstGeom prst="rect">
            <a:avLst/>
          </a:prstGeom>
        </p:spPr>
      </p:pic>
      <p:sp>
        <p:nvSpPr>
          <p:cNvPr id="6" name="TextBox 5">
            <a:extLst>
              <a:ext uri="{FF2B5EF4-FFF2-40B4-BE49-F238E27FC236}">
                <a16:creationId xmlns:a16="http://schemas.microsoft.com/office/drawing/2014/main" id="{2E7D6206-A8BA-59A1-AB12-24284712D30F}"/>
              </a:ext>
            </a:extLst>
          </p:cNvPr>
          <p:cNvSpPr txBox="1"/>
          <p:nvPr/>
        </p:nvSpPr>
        <p:spPr>
          <a:xfrm>
            <a:off x="566928" y="3771533"/>
            <a:ext cx="1929384" cy="269304"/>
          </a:xfrm>
          <a:prstGeom prst="rect">
            <a:avLst/>
          </a:prstGeom>
          <a:solidFill>
            <a:schemeClr val="bg1"/>
          </a:solid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Public Transportation Access</a:t>
            </a:r>
          </a:p>
        </p:txBody>
      </p:sp>
    </p:spTree>
    <p:extLst>
      <p:ext uri="{BB962C8B-B14F-4D97-AF65-F5344CB8AC3E}">
        <p14:creationId xmlns:p14="http://schemas.microsoft.com/office/powerpoint/2010/main" val="271883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0" y="252794"/>
            <a:ext cx="12191999" cy="450299"/>
          </a:xfrm>
        </p:spPr>
        <p:txBody>
          <a:bodyPr>
            <a:noAutofit/>
          </a:bodyPr>
          <a:lstStyle/>
          <a:p>
            <a:r>
              <a:rPr lang="en-US" altLang="en-US" sz="5400" cap="none" dirty="0">
                <a:latin typeface="Franklin Gothic Demi" panose="020B0703020102020204" pitchFamily="34" charset="0"/>
              </a:rPr>
              <a:t>Public Feedback 3</a:t>
            </a:r>
            <a:endParaRPr lang="en-US" altLang="en-US" sz="4000" cap="none" dirty="0">
              <a:latin typeface="Franklin Gothic Demi" panose="020B0703020102020204" pitchFamily="34" charset="0"/>
            </a:endParaRPr>
          </a:p>
        </p:txBody>
      </p:sp>
      <p:pic>
        <p:nvPicPr>
          <p:cNvPr id="7" name="Picture 6">
            <a:extLst>
              <a:ext uri="{FF2B5EF4-FFF2-40B4-BE49-F238E27FC236}">
                <a16:creationId xmlns:a16="http://schemas.microsoft.com/office/drawing/2014/main" id="{E34245A3-869D-56AE-DBE3-AC3DA40708D3}"/>
              </a:ext>
            </a:extLst>
          </p:cNvPr>
          <p:cNvPicPr>
            <a:picLocks noChangeAspect="1"/>
          </p:cNvPicPr>
          <p:nvPr/>
        </p:nvPicPr>
        <p:blipFill>
          <a:blip r:embed="rId3"/>
          <a:stretch>
            <a:fillRect/>
          </a:stretch>
        </p:blipFill>
        <p:spPr>
          <a:xfrm>
            <a:off x="698065" y="996696"/>
            <a:ext cx="10795868" cy="5787833"/>
          </a:xfrm>
          <a:prstGeom prst="rect">
            <a:avLst/>
          </a:prstGeom>
        </p:spPr>
      </p:pic>
    </p:spTree>
    <p:extLst>
      <p:ext uri="{BB962C8B-B14F-4D97-AF65-F5344CB8AC3E}">
        <p14:creationId xmlns:p14="http://schemas.microsoft.com/office/powerpoint/2010/main" val="387260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691611389"/>
              </p:ext>
            </p:extLst>
          </p:nvPr>
        </p:nvGraphicFramePr>
        <p:xfrm>
          <a:off x="148004" y="120350"/>
          <a:ext cx="11895992" cy="3993066"/>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70438">
                <a:tc>
                  <a:txBody>
                    <a:bodyPr/>
                    <a:lstStyle/>
                    <a:p>
                      <a:r>
                        <a:rPr lang="en-US" dirty="0">
                          <a:latin typeface="Tahoma" panose="020B0604030504040204" pitchFamily="34" charset="0"/>
                          <a:ea typeface="Tahoma" panose="020B0604030504040204" pitchFamily="34" charset="0"/>
                          <a:cs typeface="Tahoma" panose="020B0604030504040204" pitchFamily="34" charset="0"/>
                        </a:rPr>
                        <a:t>Summary of Public Input Received via Online Surveys Related to Housing</a:t>
                      </a:r>
                    </a:p>
                  </a:txBody>
                  <a:tcPr/>
                </a:tc>
                <a:extLst>
                  <a:ext uri="{0D108BD9-81ED-4DB2-BD59-A6C34878D82A}">
                    <a16:rowId xmlns:a16="http://schemas.microsoft.com/office/drawing/2014/main" val="2089855792"/>
                  </a:ext>
                </a:extLst>
              </a:tr>
              <a:tr h="570438">
                <a:tc>
                  <a:txBody>
                    <a:bodyPr/>
                    <a:lstStyle/>
                    <a:p>
                      <a:pPr algn="l" fontAlgn="b"/>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denser housing in already developed areas.</a:t>
                      </a:r>
                    </a:p>
                  </a:txBody>
                  <a:tcPr marL="9525" marR="9525" marT="9525" marB="0" anchor="b"/>
                </a:tc>
                <a:extLst>
                  <a:ext uri="{0D108BD9-81ED-4DB2-BD59-A6C34878D82A}">
                    <a16:rowId xmlns:a16="http://schemas.microsoft.com/office/drawing/2014/main" val="3608582509"/>
                  </a:ext>
                </a:extLst>
              </a:tr>
              <a:tr h="570438">
                <a:tc>
                  <a:txBody>
                    <a:bodyPr/>
                    <a:lstStyle/>
                    <a:p>
                      <a:pPr algn="l" fontAlgn="b"/>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restricting short-term rentals to increase availability of affordable housing. </a:t>
                      </a:r>
                    </a:p>
                  </a:txBody>
                  <a:tcPr marL="9525" marR="9525" marT="9525" marB="0" anchor="b"/>
                </a:tc>
                <a:extLst>
                  <a:ext uri="{0D108BD9-81ED-4DB2-BD59-A6C34878D82A}">
                    <a16:rowId xmlns:a16="http://schemas.microsoft.com/office/drawing/2014/main" val="474385451"/>
                  </a:ext>
                </a:extLst>
              </a:tr>
              <a:tr h="570438">
                <a:tc>
                  <a:txBody>
                    <a:bodyPr/>
                    <a:lstStyle/>
                    <a:p>
                      <a:pPr algn="l" fontAlgn="b"/>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taxing owners of second homes to encourage them to convert to long term rentals. </a:t>
                      </a:r>
                    </a:p>
                  </a:txBody>
                  <a:tcPr marL="9525" marR="9525" marT="9525" marB="0" anchor="b"/>
                </a:tc>
                <a:extLst>
                  <a:ext uri="{0D108BD9-81ED-4DB2-BD59-A6C34878D82A}">
                    <a16:rowId xmlns:a16="http://schemas.microsoft.com/office/drawing/2014/main" val="459630021"/>
                  </a:ext>
                </a:extLst>
              </a:tr>
              <a:tr h="570438">
                <a:tc>
                  <a:txBody>
                    <a:bodyPr/>
                    <a:lstStyle/>
                    <a:p>
                      <a:pPr algn="l" fontAlgn="b"/>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building affordable living options for local people and service staff required for local businesses.</a:t>
                      </a:r>
                    </a:p>
                  </a:txBody>
                  <a:tcPr marL="9525" marR="9525" marT="9525" marB="0" anchor="b"/>
                </a:tc>
                <a:extLst>
                  <a:ext uri="{0D108BD9-81ED-4DB2-BD59-A6C34878D82A}">
                    <a16:rowId xmlns:a16="http://schemas.microsoft.com/office/drawing/2014/main" val="2456551957"/>
                  </a:ext>
                </a:extLst>
              </a:tr>
              <a:tr h="570438">
                <a:tc>
                  <a:txBody>
                    <a:bodyPr/>
                    <a:lstStyle/>
                    <a:p>
                      <a:pPr algn="l" fontAlgn="b"/>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more flexibility for alternative housing options including ADUs and tiny homes.</a:t>
                      </a:r>
                    </a:p>
                  </a:txBody>
                  <a:tcPr marL="9525" marR="9525" marT="9525" marB="0" anchor="b"/>
                </a:tc>
                <a:extLst>
                  <a:ext uri="{0D108BD9-81ED-4DB2-BD59-A6C34878D82A}">
                    <a16:rowId xmlns:a16="http://schemas.microsoft.com/office/drawing/2014/main" val="2691006128"/>
                  </a:ext>
                </a:extLst>
              </a:tr>
              <a:tr h="570438">
                <a:tc>
                  <a:txBody>
                    <a:bodyPr/>
                    <a:lstStyle/>
                    <a:p>
                      <a:pPr algn="l" fontAlgn="b"/>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stronger incentives for affordable, workforce, and multi-family housing.</a:t>
                      </a:r>
                    </a:p>
                  </a:txBody>
                  <a:tcPr marL="9525" marR="9525" marT="9525" marB="0" anchor="b"/>
                </a:tc>
                <a:extLst>
                  <a:ext uri="{0D108BD9-81ED-4DB2-BD59-A6C34878D82A}">
                    <a16:rowId xmlns:a16="http://schemas.microsoft.com/office/drawing/2014/main" val="2979189117"/>
                  </a:ext>
                </a:extLst>
              </a:tr>
            </a:tbl>
          </a:graphicData>
        </a:graphic>
      </p:graphicFrame>
    </p:spTree>
    <p:extLst>
      <p:ext uri="{BB962C8B-B14F-4D97-AF65-F5344CB8AC3E}">
        <p14:creationId xmlns:p14="http://schemas.microsoft.com/office/powerpoint/2010/main" val="304165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descr="&quot;&quot;">
            <a:extLst>
              <a:ext uri="{FF2B5EF4-FFF2-40B4-BE49-F238E27FC236}">
                <a16:creationId xmlns:a16="http://schemas.microsoft.com/office/drawing/2014/main" id="{690C2E9B-D4F3-4F94-9098-7F8A27FB1F2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3" name="Rectangle 1032" descr="&quot;&quot;">
            <a:extLst>
              <a:ext uri="{FF2B5EF4-FFF2-40B4-BE49-F238E27FC236}">
                <a16:creationId xmlns:a16="http://schemas.microsoft.com/office/drawing/2014/main" id="{4EBF71A8-F13F-4F6A-B22C-4B8C9A6CB20F}"/>
              </a:ext>
            </a:extLst>
          </p:cNvPr>
          <p:cNvSpPr>
            <a:spLocks noGrp="1" noRot="1" noChangeAspect="1" noMove="1" noResize="1" noEditPoints="1" noAdjustHandles="1" noChangeArrowheads="1" noChangeShapeType="1" noTextEdit="1"/>
          </p:cNvSpPr>
          <p:nvPr/>
        </p:nvSpPr>
        <p:spPr>
          <a:xfrm rot="10800000">
            <a:off x="0" y="-22225"/>
            <a:ext cx="12192000" cy="437356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5" name="Rectangle 1034">
            <a:extLst>
              <a:ext uri="{FF2B5EF4-FFF2-40B4-BE49-F238E27FC236}">
                <a16:creationId xmlns:a16="http://schemas.microsoft.com/office/drawing/2014/main" id="{FF6C5BA6-6460-4AF6-95EA-6D0ADC8942A9}"/>
              </a:ext>
            </a:extLst>
          </p:cNvPr>
          <p:cNvSpPr>
            <a:spLocks noGrp="1" noRot="1" noChangeAspect="1" noMove="1" noResize="1" noEditPoints="1" noAdjustHandles="1" noChangeArrowheads="1" noChangeShapeType="1" noTextEdit="1"/>
          </p:cNvSpPr>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7" name="Rectangle 1036">
            <a:extLst>
              <a:ext uri="{FF2B5EF4-FFF2-40B4-BE49-F238E27FC236}">
                <a16:creationId xmlns:a16="http://schemas.microsoft.com/office/drawing/2014/main" id="{5269175C-3E28-4C87-AF6B-74FF6E7E365F}"/>
              </a:ext>
            </a:extLst>
          </p:cNvPr>
          <p:cNvSpPr>
            <a:spLocks noGrp="1" noRot="1" noChangeAspect="1" noMove="1" noResize="1" noEditPoints="1" noAdjustHandles="1" noChangeArrowheads="1" noChangeShapeType="1" noTextEdit="1"/>
          </p:cNvSpPr>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9" name="Rectangle 1038" descr="&quot;&quot;">
            <a:extLst>
              <a:ext uri="{FF2B5EF4-FFF2-40B4-BE49-F238E27FC236}">
                <a16:creationId xmlns:a16="http://schemas.microsoft.com/office/drawing/2014/main" id="{4FB44638-FE0F-4B98-9CCA-4FB1903823E0}"/>
              </a:ext>
            </a:extLst>
          </p:cNvPr>
          <p:cNvSpPr>
            <a:spLocks noGrp="1" noRot="1" noChangeAspect="1" noMove="1" noResize="1" noEditPoints="1" noAdjustHandles="1" noChangeArrowheads="1" noChangeShapeType="1" noTextEdit="1"/>
          </p:cNvSpPr>
          <p:nvPr/>
        </p:nvSpPr>
        <p:spPr>
          <a:xfrm>
            <a:off x="0" y="-22225"/>
            <a:ext cx="8542338" cy="4373563"/>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1" name="Freeform: Shape 1040" descr="&quot;&quot;">
            <a:extLst>
              <a:ext uri="{FF2B5EF4-FFF2-40B4-BE49-F238E27FC236}">
                <a16:creationId xmlns:a16="http://schemas.microsoft.com/office/drawing/2014/main" id="{E1FF6B5B-145A-419E-ABE8-14C6E5B73C37}"/>
              </a:ext>
            </a:extLst>
          </p:cNvPr>
          <p:cNvSpPr>
            <a:spLocks noGrp="1" noRot="1" noChangeAspect="1" noMove="1" noResize="1" noEditPoints="1" noAdjustHandles="1" noChangeArrowheads="1" noChangeShapeType="1" noTextEdit="1"/>
          </p:cNvSpPr>
          <p:nvPr/>
        </p:nvSpPr>
        <p:spPr>
          <a:xfrm rot="12508972">
            <a:off x="5945188" y="-1031875"/>
            <a:ext cx="4991100" cy="4438650"/>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28" name="Title 1">
            <a:extLst>
              <a:ext uri="{FF2B5EF4-FFF2-40B4-BE49-F238E27FC236}">
                <a16:creationId xmlns:a16="http://schemas.microsoft.com/office/drawing/2014/main" id="{B41FDD36-19FB-405B-8A62-7E4FC20582B6}"/>
              </a:ext>
            </a:extLst>
          </p:cNvPr>
          <p:cNvSpPr>
            <a:spLocks noGrp="1" noChangeArrowheads="1"/>
          </p:cNvSpPr>
          <p:nvPr>
            <p:ph type="ctrTitle"/>
          </p:nvPr>
        </p:nvSpPr>
        <p:spPr>
          <a:xfrm>
            <a:off x="800100" y="3143250"/>
            <a:ext cx="10053638" cy="839788"/>
          </a:xfrm>
        </p:spPr>
        <p:txBody>
          <a:bodyPr>
            <a:normAutofit/>
          </a:bodyPr>
          <a:lstStyle/>
          <a:p>
            <a:pPr algn="l"/>
            <a:r>
              <a:rPr lang="en-US" altLang="en-US" sz="5400" dirty="0">
                <a:solidFill>
                  <a:srgbClr val="FFFFFF"/>
                </a:solidFill>
                <a:latin typeface="Franklin Gothic Demi" panose="020B0703020102020204" pitchFamily="34" charset="0"/>
              </a:rPr>
              <a:t>Feedback / questions</a:t>
            </a:r>
          </a:p>
        </p:txBody>
      </p:sp>
      <p:sp>
        <p:nvSpPr>
          <p:cNvPr id="9229" name="Subtitle 2">
            <a:extLst>
              <a:ext uri="{FF2B5EF4-FFF2-40B4-BE49-F238E27FC236}">
                <a16:creationId xmlns:a16="http://schemas.microsoft.com/office/drawing/2014/main" id="{BEEEBA2D-EADB-4B73-820F-4C3C18CDF384}"/>
              </a:ext>
            </a:extLst>
          </p:cNvPr>
          <p:cNvSpPr>
            <a:spLocks noGrp="1" noChangeArrowheads="1"/>
          </p:cNvSpPr>
          <p:nvPr>
            <p:ph type="subTitle" idx="1"/>
          </p:nvPr>
        </p:nvSpPr>
        <p:spPr>
          <a:xfrm>
            <a:off x="800100" y="4649512"/>
            <a:ext cx="10556875" cy="1884949"/>
          </a:xfrm>
        </p:spPr>
        <p:txBody>
          <a:bodyPr anchor="ctr">
            <a:normAutofit fontScale="40000" lnSpcReduction="20000"/>
          </a:bodyPr>
          <a:lstStyle/>
          <a:p>
            <a:pPr algn="l"/>
            <a:r>
              <a:rPr lang="en-US" altLang="en-US" sz="5400" b="1" dirty="0">
                <a:solidFill>
                  <a:srgbClr val="006D5E"/>
                </a:solidFill>
              </a:rPr>
              <a:t>Visit our public engagement website:</a:t>
            </a:r>
          </a:p>
          <a:p>
            <a:pPr algn="l"/>
            <a:r>
              <a:rPr lang="en-US" altLang="en-US" sz="5400" cap="none" dirty="0">
                <a:solidFill>
                  <a:srgbClr val="006D5E"/>
                </a:solidFill>
              </a:rPr>
              <a:t>www.islandcounty2045.com</a:t>
            </a:r>
          </a:p>
          <a:p>
            <a:pPr algn="l"/>
            <a:r>
              <a:rPr lang="en-US" altLang="en-US" sz="5400" b="1" dirty="0">
                <a:solidFill>
                  <a:srgbClr val="006D5E"/>
                </a:solidFill>
              </a:rPr>
              <a:t>Sign up to receive Comp Plan emails:</a:t>
            </a:r>
          </a:p>
          <a:p>
            <a:pPr algn="l"/>
            <a:r>
              <a:rPr lang="en-US" altLang="en-US" sz="5400" cap="none" dirty="0">
                <a:solidFill>
                  <a:srgbClr val="006D5E"/>
                </a:solidFill>
              </a:rPr>
              <a:t>CompPlan</a:t>
            </a:r>
            <a:r>
              <a:rPr lang="en-US" altLang="en-US" sz="5400" dirty="0">
                <a:solidFill>
                  <a:srgbClr val="006D5E"/>
                </a:solidFill>
              </a:rPr>
              <a:t>@</a:t>
            </a:r>
            <a:r>
              <a:rPr lang="en-US" altLang="en-US" sz="5400" cap="none" dirty="0">
                <a:solidFill>
                  <a:srgbClr val="006D5E"/>
                </a:solidFill>
              </a:rPr>
              <a:t>islandcountywa.gov</a:t>
            </a:r>
          </a:p>
        </p:txBody>
      </p:sp>
      <p:pic>
        <p:nvPicPr>
          <p:cNvPr id="14" name="Picture 13">
            <a:extLst>
              <a:ext uri="{FF2B5EF4-FFF2-40B4-BE49-F238E27FC236}">
                <a16:creationId xmlns:a16="http://schemas.microsoft.com/office/drawing/2014/main" id="{369D30B8-EB93-4986-91BE-3041E4C49F91}"/>
              </a:ext>
            </a:extLst>
          </p:cNvPr>
          <p:cNvPicPr>
            <a:picLocks noChangeAspect="1"/>
          </p:cNvPicPr>
          <p:nvPr/>
        </p:nvPicPr>
        <p:blipFill>
          <a:blip r:embed="rId2"/>
          <a:stretch>
            <a:fillRect/>
          </a:stretch>
        </p:blipFill>
        <p:spPr>
          <a:xfrm>
            <a:off x="9671400" y="3464496"/>
            <a:ext cx="1956986" cy="19569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1" y="1170277"/>
            <a:ext cx="10088562" cy="450299"/>
          </a:xfrm>
        </p:spPr>
        <p:txBody>
          <a:bodyPr>
            <a:noAutofit/>
          </a:bodyPr>
          <a:lstStyle/>
          <a:p>
            <a:r>
              <a:rPr lang="en-US" altLang="en-US" sz="5400" cap="none" dirty="0">
                <a:latin typeface="Franklin Gothic Demi" panose="020B0703020102020204" pitchFamily="34" charset="0"/>
              </a:rPr>
              <a:t>Purpose of Session</a:t>
            </a:r>
          </a:p>
        </p:txBody>
      </p:sp>
      <p:sp>
        <p:nvSpPr>
          <p:cNvPr id="3" name="Content Placeholder 2">
            <a:extLst>
              <a:ext uri="{FF2B5EF4-FFF2-40B4-BE49-F238E27FC236}">
                <a16:creationId xmlns:a16="http://schemas.microsoft.com/office/drawing/2014/main" id="{134170B0-5A9F-47F1-9269-A784A72EDBAC}"/>
              </a:ext>
            </a:extLst>
          </p:cNvPr>
          <p:cNvSpPr>
            <a:spLocks noGrp="1"/>
          </p:cNvSpPr>
          <p:nvPr>
            <p:ph idx="1"/>
          </p:nvPr>
        </p:nvSpPr>
        <p:spPr>
          <a:xfrm>
            <a:off x="1295477" y="2456926"/>
            <a:ext cx="7497611" cy="3230797"/>
          </a:xfrm>
        </p:spPr>
        <p:txBody>
          <a:bodyPr rtlCol="0" anchor="ctr">
            <a:normAutofit lnSpcReduction="10000"/>
          </a:bodyPr>
          <a:lstStyle/>
          <a:p>
            <a:pPr marL="350838" indent="-350838">
              <a:defRPr/>
            </a:pPr>
            <a:r>
              <a:rPr lang="en-US" sz="2800" cap="none" dirty="0">
                <a:latin typeface="Garamond" panose="02020404030301010803" pitchFamily="18" charset="0"/>
              </a:rPr>
              <a:t>Review the 2016 Housing Element Goals and Policies.</a:t>
            </a:r>
          </a:p>
          <a:p>
            <a:pPr marL="350838" indent="-350838">
              <a:defRPr/>
            </a:pPr>
            <a:r>
              <a:rPr lang="en-US" sz="2800" cap="none" dirty="0">
                <a:latin typeface="Garamond" panose="02020404030301010803" pitchFamily="18" charset="0"/>
              </a:rPr>
              <a:t>Share feedback from public, county departments, advisory boards, and GMA required updates.</a:t>
            </a:r>
          </a:p>
          <a:p>
            <a:pPr marL="350838" indent="-350838">
              <a:defRPr/>
            </a:pPr>
            <a:r>
              <a:rPr lang="en-US" sz="2800" cap="none" dirty="0">
                <a:latin typeface="Garamond" panose="02020404030301010803" pitchFamily="18" charset="0"/>
              </a:rPr>
              <a:t>Gather Board feedback on where changes are needed.</a:t>
            </a: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103" name="Picture 6" descr="Logo&#10;&#10;Description automatically generated">
            <a:extLst>
              <a:ext uri="{FF2B5EF4-FFF2-40B4-BE49-F238E27FC236}">
                <a16:creationId xmlns:a16="http://schemas.microsoft.com/office/drawing/2014/main" id="{A4CD0EFE-426C-42A6-8EC0-C7A2725D3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35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1" y="779525"/>
            <a:ext cx="10088562" cy="450299"/>
          </a:xfrm>
        </p:spPr>
        <p:txBody>
          <a:bodyPr>
            <a:noAutofit/>
          </a:bodyPr>
          <a:lstStyle/>
          <a:p>
            <a:r>
              <a:rPr lang="en-US" altLang="en-US" sz="5400" cap="none" dirty="0">
                <a:latin typeface="Franklin Gothic Demi" panose="020B0703020102020204" pitchFamily="34" charset="0"/>
              </a:rPr>
              <a:t>Housing Goal 1</a:t>
            </a:r>
            <a:endParaRPr lang="en-US" altLang="en-US" sz="4000" cap="none" dirty="0">
              <a:latin typeface="Franklin Gothic Demi" panose="020B0703020102020204" pitchFamily="34" charset="0"/>
            </a:endParaRP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Content Placeholder 2">
            <a:extLst>
              <a:ext uri="{FF2B5EF4-FFF2-40B4-BE49-F238E27FC236}">
                <a16:creationId xmlns:a16="http://schemas.microsoft.com/office/drawing/2014/main" id="{63FD41EB-44A1-7C87-6E6C-9368BD877DEC}"/>
              </a:ext>
            </a:extLst>
          </p:cNvPr>
          <p:cNvSpPr>
            <a:spLocks noGrp="1"/>
          </p:cNvSpPr>
          <p:nvPr>
            <p:ph idx="1"/>
          </p:nvPr>
        </p:nvSpPr>
        <p:spPr>
          <a:xfrm>
            <a:off x="395167" y="2415972"/>
            <a:ext cx="9541313" cy="2619347"/>
          </a:xfrm>
          <a:ln>
            <a:solidFill>
              <a:schemeClr val="tx1"/>
            </a:solidFill>
          </a:ln>
        </p:spPr>
        <p:txBody>
          <a:bodyPr rtlCol="0" anchor="ctr">
            <a:noAutofit/>
          </a:bodyPr>
          <a:lstStyle/>
          <a:p>
            <a:pPr marL="0" indent="0">
              <a:buNone/>
              <a:defRPr/>
            </a:pPr>
            <a:r>
              <a:rPr lang="en-US" sz="2200" b="1" dirty="0">
                <a:solidFill>
                  <a:srgbClr val="000000"/>
                </a:solidFill>
                <a:effectLst/>
                <a:latin typeface="Arial" panose="020B0604020202020204" pitchFamily="34" charset="0"/>
                <a:ea typeface="Calibri" panose="020F0502020204030204" pitchFamily="34" charset="0"/>
              </a:rPr>
              <a:t>Encourage preservation of existing housing stock capacity, subsidized affordable housing units, and the character of existing communities.</a:t>
            </a:r>
          </a:p>
        </p:txBody>
      </p:sp>
    </p:spTree>
    <p:extLst>
      <p:ext uri="{BB962C8B-B14F-4D97-AF65-F5344CB8AC3E}">
        <p14:creationId xmlns:p14="http://schemas.microsoft.com/office/powerpoint/2010/main" val="315603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2246506793"/>
              </p:ext>
            </p:extLst>
          </p:nvPr>
        </p:nvGraphicFramePr>
        <p:xfrm>
          <a:off x="148004" y="106395"/>
          <a:ext cx="11895992" cy="6526372"/>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48894">
                <a:tc>
                  <a:txBody>
                    <a:bodyPr/>
                    <a:lstStyle/>
                    <a:p>
                      <a:r>
                        <a:rPr lang="en-US" dirty="0">
                          <a:latin typeface="Tahoma" panose="020B0604030504040204" pitchFamily="34" charset="0"/>
                          <a:ea typeface="Tahoma" panose="020B0604030504040204" pitchFamily="34" charset="0"/>
                          <a:cs typeface="Tahoma" panose="020B0604030504040204" pitchFamily="34" charset="0"/>
                        </a:rPr>
                        <a:t>Housing Goal 1 and Policies 1.1 to 1.8 Feedback</a:t>
                      </a:r>
                    </a:p>
                  </a:txBody>
                  <a:tcPr/>
                </a:tc>
                <a:extLst>
                  <a:ext uri="{0D108BD9-81ED-4DB2-BD59-A6C34878D82A}">
                    <a16:rowId xmlns:a16="http://schemas.microsoft.com/office/drawing/2014/main" val="2089855792"/>
                  </a:ext>
                </a:extLst>
              </a:tr>
              <a:tr h="57915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removing “Character” from the goal statement due to equity concerns.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20458947"/>
                  </a:ext>
                </a:extLst>
              </a:tr>
              <a:tr h="79108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Streamline the permitting process, look at overlapping processes, and timeline barriers. Remove guest cottages from list of examples. [H 1.2]</a:t>
                      </a:r>
                    </a:p>
                  </a:txBody>
                  <a:tcPr marL="68580" marR="68580" marT="0" marB="0"/>
                </a:tc>
                <a:extLst>
                  <a:ext uri="{0D108BD9-81ED-4DB2-BD59-A6C34878D82A}">
                    <a16:rowId xmlns:a16="http://schemas.microsoft.com/office/drawing/2014/main" val="3608582509"/>
                  </a:ext>
                </a:extLst>
              </a:tr>
              <a:tr h="693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Reword to promote upgrading existing housing stock, for all income levels, to make more energy efficient in response to climate change. Add reduce dependence on natural gas. [H 1.4]</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74385451"/>
                  </a:ext>
                </a:extLst>
              </a:tr>
              <a:tr h="108823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Pursue offerings from federal funding sources such as the PRICE program, “Preservation and Reinvestment Initiative for Community Enhancement” to preserve existing manufactured housing, including repair, rehabilitation, and replacement of existing homes; infrastructure improvements; and planning activities. [H 1.5]</a:t>
                      </a:r>
                      <a:endParaRPr lang="en-US" sz="18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59630021"/>
                  </a:ext>
                </a:extLst>
              </a:tr>
              <a:tr h="96561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Change “monitor” to “document”; and consider policy changes to address vacation rentals. </a:t>
                      </a:r>
                      <a:r>
                        <a:rPr lang="en-US" sz="1800" b="0" dirty="0">
                          <a:effectLst/>
                          <a:latin typeface="Tahoma" panose="020B0604030504040204" pitchFamily="34" charset="0"/>
                          <a:ea typeface="Tahoma" panose="020B0604030504040204" pitchFamily="34" charset="0"/>
                          <a:cs typeface="Tahoma" panose="020B0604030504040204" pitchFamily="34" charset="0"/>
                        </a:rPr>
                        <a:t>Monitor impact on septic and drinking water infrastructure to determine sustainability of vacation rentals, with particular attention near critical areas, shorelines, and critical aquifer recharge areas. </a:t>
                      </a:r>
                      <a:r>
                        <a:rPr lang="en-US" sz="1800" dirty="0">
                          <a:latin typeface="Tahoma" panose="020B0604030504040204" pitchFamily="34" charset="0"/>
                          <a:ea typeface="Tahoma" panose="020B0604030504040204" pitchFamily="34" charset="0"/>
                          <a:cs typeface="Tahoma" panose="020B0604030504040204" pitchFamily="34" charset="0"/>
                        </a:rPr>
                        <a:t>[H 1.7]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30950267"/>
                  </a:ext>
                </a:extLst>
              </a:tr>
              <a:tr h="454325">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Design communities with housing options that create access to social drivers of health.</a:t>
                      </a:r>
                    </a:p>
                  </a:txBody>
                  <a:tcPr marL="68580" marR="68580" marT="0" marB="0"/>
                </a:tc>
                <a:extLst>
                  <a:ext uri="{0D108BD9-81ED-4DB2-BD59-A6C34878D82A}">
                    <a16:rowId xmlns:a16="http://schemas.microsoft.com/office/drawing/2014/main" val="4281382223"/>
                  </a:ext>
                </a:extLst>
              </a:tr>
              <a:tr h="806685">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Systematically consider groundwater and sewage infrastructure and incentivize innovative solutions and technologies to create supportive housing.</a:t>
                      </a:r>
                    </a:p>
                  </a:txBody>
                  <a:tcPr marL="68580" marR="68580" marT="0" marB="0"/>
                </a:tc>
                <a:extLst>
                  <a:ext uri="{0D108BD9-81ED-4DB2-BD59-A6C34878D82A}">
                    <a16:rowId xmlns:a16="http://schemas.microsoft.com/office/drawing/2014/main" val="931072310"/>
                  </a:ext>
                </a:extLst>
              </a:tr>
              <a:tr h="454325">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Strengthen partnerships with community outreach workers and community-based organizations to extend access to home repair and home health resources for historically under-reached communities.</a:t>
                      </a:r>
                    </a:p>
                  </a:txBody>
                  <a:tcPr marL="68580" marR="68580" marT="0" marB="0"/>
                </a:tc>
                <a:extLst>
                  <a:ext uri="{0D108BD9-81ED-4DB2-BD59-A6C34878D82A}">
                    <a16:rowId xmlns:a16="http://schemas.microsoft.com/office/drawing/2014/main" val="2607607814"/>
                  </a:ext>
                </a:extLst>
              </a:tr>
            </a:tbl>
          </a:graphicData>
        </a:graphic>
      </p:graphicFrame>
    </p:spTree>
    <p:extLst>
      <p:ext uri="{BB962C8B-B14F-4D97-AF65-F5344CB8AC3E}">
        <p14:creationId xmlns:p14="http://schemas.microsoft.com/office/powerpoint/2010/main" val="173020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1" y="779525"/>
            <a:ext cx="10088562" cy="450299"/>
          </a:xfrm>
        </p:spPr>
        <p:txBody>
          <a:bodyPr>
            <a:noAutofit/>
          </a:bodyPr>
          <a:lstStyle/>
          <a:p>
            <a:r>
              <a:rPr lang="en-US" altLang="en-US" sz="5400" cap="none" dirty="0">
                <a:latin typeface="Franklin Gothic Demi" panose="020B0703020102020204" pitchFamily="34" charset="0"/>
              </a:rPr>
              <a:t>Housing Goal 2 </a:t>
            </a:r>
            <a:endParaRPr lang="en-US" altLang="en-US" sz="4000" cap="none" dirty="0">
              <a:latin typeface="Franklin Gothic Demi" panose="020B0703020102020204" pitchFamily="34" charset="0"/>
            </a:endParaRP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Content Placeholder 2">
            <a:extLst>
              <a:ext uri="{FF2B5EF4-FFF2-40B4-BE49-F238E27FC236}">
                <a16:creationId xmlns:a16="http://schemas.microsoft.com/office/drawing/2014/main" id="{63FD41EB-44A1-7C87-6E6C-9368BD877DEC}"/>
              </a:ext>
            </a:extLst>
          </p:cNvPr>
          <p:cNvSpPr>
            <a:spLocks noGrp="1"/>
          </p:cNvSpPr>
          <p:nvPr>
            <p:ph idx="1"/>
          </p:nvPr>
        </p:nvSpPr>
        <p:spPr>
          <a:xfrm>
            <a:off x="364687" y="2298909"/>
            <a:ext cx="9312713" cy="3238068"/>
          </a:xfrm>
          <a:ln>
            <a:solidFill>
              <a:schemeClr val="tx1"/>
            </a:solidFill>
          </a:ln>
        </p:spPr>
        <p:txBody>
          <a:bodyPr rtlCol="0" anchor="ctr">
            <a:noAutofit/>
          </a:bodyPr>
          <a:lstStyle/>
          <a:p>
            <a:pPr marL="0" indent="0">
              <a:buNone/>
              <a:defRPr/>
            </a:pPr>
            <a:r>
              <a:rPr lang="en-US" sz="1800" b="1" dirty="0">
                <a:solidFill>
                  <a:srgbClr val="231F20"/>
                </a:solidFill>
                <a:effectLst/>
                <a:latin typeface="Arial" panose="020B0604020202020204" pitchFamily="34" charset="0"/>
                <a:ea typeface="Arial Narrow" panose="020B0606020202030204" pitchFamily="34" charset="0"/>
              </a:rPr>
              <a:t>Promote</a:t>
            </a:r>
            <a:r>
              <a:rPr lang="en-US" sz="1800" b="1" spc="-3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development</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of</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different</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types,</a:t>
            </a:r>
            <a:r>
              <a:rPr lang="en-US" sz="1800" b="1" spc="-3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such</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as</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rentals</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and</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manufactured</a:t>
            </a:r>
            <a:r>
              <a:rPr lang="en-US" sz="1800" b="1" spc="1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homes,</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to</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meet</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needs</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of</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all</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demographic</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segments</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of</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population,</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r>
              <a:rPr lang="en-US" sz="1800" b="1" spc="1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tenure</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choices,</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and</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income</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levels.</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Provide</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for</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these</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types</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appropriate</a:t>
            </a:r>
            <a:r>
              <a:rPr lang="en-US" sz="1800" b="1" spc="1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locations</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where</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infrastructure,</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public</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transit,</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and</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community</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services</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are</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readily</a:t>
            </a:r>
            <a:r>
              <a:rPr lang="en-US" sz="1800" b="1" spc="13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accessible,</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planned</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the</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near</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future,</a:t>
            </a:r>
            <a:r>
              <a:rPr lang="en-US" sz="1800" b="1" spc="-1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or</a:t>
            </a:r>
            <a:r>
              <a:rPr lang="en-US" sz="1800" b="1" spc="-5" dirty="0">
                <a:solidFill>
                  <a:srgbClr val="231F20"/>
                </a:solidFill>
                <a:effectLst/>
                <a:latin typeface="Arial" panose="020B0604020202020204" pitchFamily="34" charset="0"/>
                <a:ea typeface="Arial Narrow" panose="020B0606020202030204" pitchFamily="34" charset="0"/>
              </a:rPr>
              <a:t> are</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included</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as </a:t>
            </a:r>
            <a:r>
              <a:rPr lang="en-US" sz="1800" b="1" dirty="0">
                <a:solidFill>
                  <a:srgbClr val="231F20"/>
                </a:solidFill>
                <a:effectLst/>
                <a:latin typeface="Arial" panose="020B0604020202020204" pitchFamily="34" charset="0"/>
                <a:ea typeface="Arial Narrow" panose="020B0606020202030204" pitchFamily="34" charset="0"/>
              </a:rPr>
              <a:t>part</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of</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a</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new</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fully-contained</a:t>
            </a:r>
            <a:r>
              <a:rPr lang="en-US" sz="1800" b="1" spc="1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community as </a:t>
            </a:r>
            <a:r>
              <a:rPr lang="en-US" sz="1800" b="1" dirty="0">
                <a:solidFill>
                  <a:srgbClr val="231F20"/>
                </a:solidFill>
                <a:effectLst/>
                <a:latin typeface="Arial" panose="020B0604020202020204" pitchFamily="34" charset="0"/>
                <a:ea typeface="Arial Narrow" panose="020B0606020202030204" pitchFamily="34" charset="0"/>
              </a:rPr>
              <a:t>described</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in</a:t>
            </a:r>
            <a:r>
              <a:rPr lang="en-US" sz="1800" b="1" spc="-5"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RCW</a:t>
            </a:r>
            <a:r>
              <a:rPr lang="en-US" sz="1800" b="1" spc="-1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36.70A.350.</a:t>
            </a:r>
            <a:endParaRPr lang="en-US" sz="2200" b="1"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9768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3938292318"/>
              </p:ext>
            </p:extLst>
          </p:nvPr>
        </p:nvGraphicFramePr>
        <p:xfrm>
          <a:off x="148004" y="156926"/>
          <a:ext cx="11895992" cy="5759242"/>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49712">
                <a:tc>
                  <a:txBody>
                    <a:bodyPr/>
                    <a:lstStyle/>
                    <a:p>
                      <a:r>
                        <a:rPr lang="en-US" dirty="0">
                          <a:latin typeface="Tahoma" panose="020B0604030504040204" pitchFamily="34" charset="0"/>
                          <a:ea typeface="Tahoma" panose="020B0604030504040204" pitchFamily="34" charset="0"/>
                          <a:cs typeface="Tahoma" panose="020B0604030504040204" pitchFamily="34" charset="0"/>
                        </a:rPr>
                        <a:t>Housing Goal 2 and Policies 2.1 to 2.14 Feedback</a:t>
                      </a:r>
                    </a:p>
                  </a:txBody>
                  <a:tcPr/>
                </a:tc>
                <a:extLst>
                  <a:ext uri="{0D108BD9-81ED-4DB2-BD59-A6C34878D82A}">
                    <a16:rowId xmlns:a16="http://schemas.microsoft.com/office/drawing/2014/main" val="2089855792"/>
                  </a:ext>
                </a:extLst>
              </a:tr>
              <a:tr h="549712">
                <a:tc>
                  <a:txBody>
                    <a:bodyPr/>
                    <a:lstStyle/>
                    <a:p>
                      <a:pPr marL="0" marR="0">
                        <a:lnSpc>
                          <a:spcPct val="115000"/>
                        </a:lnSpc>
                        <a:spcBef>
                          <a:spcPts val="0"/>
                        </a:spcBef>
                        <a:spcAft>
                          <a:spcPts val="0"/>
                        </a:spcAft>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revising goal or adding a new goal about accommodating income levels.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608582509"/>
                  </a:ext>
                </a:extLst>
              </a:tr>
              <a:tr h="54971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Remove “encourage” throughout policies and make stronger to comply with HB 1220.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74385451"/>
                  </a:ext>
                </a:extLst>
              </a:tr>
              <a:tr h="644228">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Utilize 1590 funds in a manner that demonstrates local commitment and support for affordable housing development (e.g., providing local match required by most federal and state funding sources). [H 2.1]</a:t>
                      </a:r>
                    </a:p>
                  </a:txBody>
                  <a:tcPr marL="68580" marR="68580" marT="0" marB="0"/>
                </a:tc>
                <a:extLst>
                  <a:ext uri="{0D108BD9-81ED-4DB2-BD59-A6C34878D82A}">
                    <a16:rowId xmlns:a16="http://schemas.microsoft.com/office/drawing/2014/main" val="313730496"/>
                  </a:ext>
                </a:extLst>
              </a:tr>
              <a:tr h="6442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Combine policies H 2.3 and H 2.4 to find creative multi-family solutions in all rural residential zones. Consider adding Community Land Trust concept to the list. [H 2.4]</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59630021"/>
                  </a:ext>
                </a:extLst>
              </a:tr>
              <a:tr h="6442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Tahoma" panose="020B0604030504040204" pitchFamily="34" charset="0"/>
                          <a:ea typeface="Tahoma" panose="020B0604030504040204" pitchFamily="34" charset="0"/>
                          <a:cs typeface="Tahoma" panose="020B0604030504040204" pitchFamily="34" charset="0"/>
                        </a:rPr>
                        <a:t>Incentivize cluster housing and Planned Residential Developments by reducing impact fees, permitting costs, or providing density bonuses for affordable units. Add reference PRD policies in Land Use Element. [H 2.5]</a:t>
                      </a:r>
                    </a:p>
                  </a:txBody>
                  <a:tcPr marL="68580" marR="68580" marT="0" marB="0"/>
                </a:tc>
                <a:extLst>
                  <a:ext uri="{0D108BD9-81ED-4DB2-BD59-A6C34878D82A}">
                    <a16:rowId xmlns:a16="http://schemas.microsoft.com/office/drawing/2014/main" val="292445644"/>
                  </a:ext>
                </a:extLst>
              </a:tr>
              <a:tr h="9834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Tahoma" panose="020B0604030504040204" pitchFamily="34" charset="0"/>
                          <a:ea typeface="Tahoma" panose="020B0604030504040204" pitchFamily="34" charset="0"/>
                          <a:cs typeface="Tahoma" panose="020B0604030504040204" pitchFamily="34" charset="0"/>
                        </a:rPr>
                        <a:t>Adopt zoning code provision to encourage and facilitate cottage housing development. Allow existing manufactured home parks to expand if infrastructure is available. Reduce regulatory requirements for ADUs to encourage their construction. [H 2.6]</a:t>
                      </a:r>
                    </a:p>
                  </a:txBody>
                  <a:tcPr marL="68580" marR="68580" marT="0" marB="0"/>
                </a:tc>
                <a:extLst>
                  <a:ext uri="{0D108BD9-81ED-4DB2-BD59-A6C34878D82A}">
                    <a16:rowId xmlns:a16="http://schemas.microsoft.com/office/drawing/2014/main" val="2113004789"/>
                  </a:ext>
                </a:extLst>
              </a:tr>
              <a:tr h="6442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Tahoma" panose="020B0604030504040204" pitchFamily="34" charset="0"/>
                          <a:ea typeface="Tahoma" panose="020B0604030504040204" pitchFamily="34" charset="0"/>
                          <a:cs typeface="Tahoma" panose="020B0604030504040204" pitchFamily="34" charset="0"/>
                        </a:rPr>
                        <a:t>Consider strengthening H 2.8 to address the mandate to plan for and accommodate permanent supportive housing and emergency shelter.</a:t>
                      </a:r>
                    </a:p>
                  </a:txBody>
                  <a:tcPr marL="68580" marR="68580" marT="0" marB="0"/>
                </a:tc>
                <a:extLst>
                  <a:ext uri="{0D108BD9-81ED-4DB2-BD59-A6C34878D82A}">
                    <a16:rowId xmlns:a16="http://schemas.microsoft.com/office/drawing/2014/main" val="363266700"/>
                  </a:ext>
                </a:extLst>
              </a:tr>
              <a:tr h="54971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Tahoma" panose="020B0604030504040204" pitchFamily="34" charset="0"/>
                          <a:ea typeface="Tahoma" panose="020B0604030504040204" pitchFamily="34" charset="0"/>
                          <a:cs typeface="Tahoma" panose="020B0604030504040204" pitchFamily="34" charset="0"/>
                        </a:rPr>
                        <a:t>Consider rephrasing H 2.10 and 2.11 to be consistent with new mandates and remove unnecessary housing types.</a:t>
                      </a:r>
                    </a:p>
                  </a:txBody>
                  <a:tcPr marL="68580" marR="68580" marT="0" marB="0"/>
                </a:tc>
                <a:extLst>
                  <a:ext uri="{0D108BD9-81ED-4DB2-BD59-A6C34878D82A}">
                    <a16:rowId xmlns:a16="http://schemas.microsoft.com/office/drawing/2014/main" val="2612770080"/>
                  </a:ext>
                </a:extLst>
              </a:tr>
            </a:tbl>
          </a:graphicData>
        </a:graphic>
      </p:graphicFrame>
      <p:sp>
        <p:nvSpPr>
          <p:cNvPr id="3" name="TextBox 2">
            <a:extLst>
              <a:ext uri="{FF2B5EF4-FFF2-40B4-BE49-F238E27FC236}">
                <a16:creationId xmlns:a16="http://schemas.microsoft.com/office/drawing/2014/main" id="{F09A80BB-0E7C-1F56-09E0-4ACAC63A12AD}"/>
              </a:ext>
            </a:extLst>
          </p:cNvPr>
          <p:cNvSpPr txBox="1"/>
          <p:nvPr/>
        </p:nvSpPr>
        <p:spPr>
          <a:xfrm>
            <a:off x="9250680" y="6208038"/>
            <a:ext cx="2011680"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CONTINUED</a:t>
            </a:r>
          </a:p>
        </p:txBody>
      </p:sp>
      <p:sp>
        <p:nvSpPr>
          <p:cNvPr id="4" name="Arrow: Right 3">
            <a:extLst>
              <a:ext uri="{FF2B5EF4-FFF2-40B4-BE49-F238E27FC236}">
                <a16:creationId xmlns:a16="http://schemas.microsoft.com/office/drawing/2014/main" id="{0A7A7C86-E418-F8F7-A5B7-BAC9B087E20F}"/>
              </a:ext>
            </a:extLst>
          </p:cNvPr>
          <p:cNvSpPr/>
          <p:nvPr/>
        </p:nvSpPr>
        <p:spPr>
          <a:xfrm>
            <a:off x="10900996" y="6148864"/>
            <a:ext cx="1143000" cy="4876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51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385355504"/>
              </p:ext>
            </p:extLst>
          </p:nvPr>
        </p:nvGraphicFramePr>
        <p:xfrm>
          <a:off x="148004" y="156926"/>
          <a:ext cx="11895992" cy="6366297"/>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11170">
                <a:tc>
                  <a:txBody>
                    <a:bodyPr/>
                    <a:lstStyle/>
                    <a:p>
                      <a:r>
                        <a:rPr lang="en-US" dirty="0">
                          <a:latin typeface="Tahoma" panose="020B0604030504040204" pitchFamily="34" charset="0"/>
                          <a:ea typeface="Tahoma" panose="020B0604030504040204" pitchFamily="34" charset="0"/>
                          <a:cs typeface="Tahoma" panose="020B0604030504040204" pitchFamily="34" charset="0"/>
                        </a:rPr>
                        <a:t>CONTINUED: Housing Goal 2 and Policies 2.1 to 2.14 Feedback</a:t>
                      </a:r>
                    </a:p>
                  </a:txBody>
                  <a:tcPr/>
                </a:tc>
                <a:extLst>
                  <a:ext uri="{0D108BD9-81ED-4DB2-BD59-A6C34878D82A}">
                    <a16:rowId xmlns:a16="http://schemas.microsoft.com/office/drawing/2014/main" val="2089855792"/>
                  </a:ext>
                </a:extLst>
              </a:tr>
              <a:tr h="756636">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Complete comprehensive study of wastewater infrastructure and opportunities in Island County; use study findings to support increased funding and legislation for septic infrastructure that supports housing opportunities.</a:t>
                      </a:r>
                    </a:p>
                  </a:txBody>
                  <a:tcPr marL="68580" marR="68580" marT="0" marB="0"/>
                </a:tc>
                <a:extLst>
                  <a:ext uri="{0D108BD9-81ED-4DB2-BD59-A6C34878D82A}">
                    <a16:rowId xmlns:a16="http://schemas.microsoft.com/office/drawing/2014/main" val="3608582509"/>
                  </a:ext>
                </a:extLst>
              </a:tr>
              <a:tr h="769828">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Incentivize Large Onsite Septic Systems (LOSS), Step Systems, and technologies that support density and supportive/workforce housing across different zones based on comprehensive study.</a:t>
                      </a:r>
                    </a:p>
                  </a:txBody>
                  <a:tcPr marL="68580" marR="68580" marT="0" marB="0"/>
                </a:tc>
                <a:extLst>
                  <a:ext uri="{0D108BD9-81ED-4DB2-BD59-A6C34878D82A}">
                    <a16:rowId xmlns:a16="http://schemas.microsoft.com/office/drawing/2014/main" val="474385451"/>
                  </a:ext>
                </a:extLst>
              </a:tr>
              <a:tr h="740664">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Strengthen interdepartmental coordination of software permitting utilization and streamline application requirements and use of a centralized site plan.</a:t>
                      </a:r>
                    </a:p>
                  </a:txBody>
                  <a:tcPr marL="68580" marR="68580" marT="0" marB="0"/>
                </a:tc>
                <a:extLst>
                  <a:ext uri="{0D108BD9-81ED-4DB2-BD59-A6C34878D82A}">
                    <a16:rowId xmlns:a16="http://schemas.microsoft.com/office/drawing/2014/main" val="313730496"/>
                  </a:ext>
                </a:extLst>
              </a:tr>
              <a:tr h="511170">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Continue to support the active affordable housing projects. Work to incentivize supportive housing.</a:t>
                      </a:r>
                    </a:p>
                  </a:txBody>
                  <a:tcPr marL="68580" marR="68580" marT="0" marB="0"/>
                </a:tc>
                <a:extLst>
                  <a:ext uri="{0D108BD9-81ED-4DB2-BD59-A6C34878D82A}">
                    <a16:rowId xmlns:a16="http://schemas.microsoft.com/office/drawing/2014/main" val="459630021"/>
                  </a:ext>
                </a:extLst>
              </a:tr>
              <a:tr h="1134750">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Explore and support options for employer-assisted workforce housing. Explore options to identify housing for seasonal workers. Evaluate options to encourage the development of long-term ADU and DADUs. Review</a:t>
                      </a:r>
                    </a:p>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regulations and restrictions for RVs and tiny homes as supportive housing options.</a:t>
                      </a:r>
                    </a:p>
                  </a:txBody>
                  <a:tcPr marL="68580" marR="68580" marT="0" marB="0"/>
                </a:tc>
                <a:extLst>
                  <a:ext uri="{0D108BD9-81ED-4DB2-BD59-A6C34878D82A}">
                    <a16:rowId xmlns:a16="http://schemas.microsoft.com/office/drawing/2014/main" val="292445644"/>
                  </a:ext>
                </a:extLst>
              </a:tr>
              <a:tr h="68020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Strengthen policy H 2.11 further to address permitting cost and time. Some permitting prescriptions for smaller multi-unit dwellings are not conducive to permitting that favors single family developments.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13004789"/>
                  </a:ext>
                </a:extLst>
              </a:tr>
              <a:tr h="75070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RV parks are often the only affordable option. Consider time limits, how many are allowed per acre, incentives, and higher density with septic/water hookups. [H 2.13]</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56551957"/>
                  </a:ext>
                </a:extLst>
              </a:tr>
              <a:tr h="5111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Tahoma" panose="020B0604030504040204" pitchFamily="34" charset="0"/>
                          <a:ea typeface="Tahoma" panose="020B0604030504040204" pitchFamily="34" charset="0"/>
                          <a:cs typeface="Tahoma" panose="020B0604030504040204" pitchFamily="34" charset="0"/>
                        </a:rPr>
                        <a:t>Consider moving/addressing policy H 2.14 under the Land Use Element.</a:t>
                      </a:r>
                    </a:p>
                  </a:txBody>
                  <a:tcPr marL="68580" marR="68580" marT="0" marB="0"/>
                </a:tc>
                <a:extLst>
                  <a:ext uri="{0D108BD9-81ED-4DB2-BD59-A6C34878D82A}">
                    <a16:rowId xmlns:a16="http://schemas.microsoft.com/office/drawing/2014/main" val="2691006128"/>
                  </a:ext>
                </a:extLst>
              </a:tr>
            </a:tbl>
          </a:graphicData>
        </a:graphic>
      </p:graphicFrame>
    </p:spTree>
    <p:extLst>
      <p:ext uri="{BB962C8B-B14F-4D97-AF65-F5344CB8AC3E}">
        <p14:creationId xmlns:p14="http://schemas.microsoft.com/office/powerpoint/2010/main" val="71691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1" y="779525"/>
            <a:ext cx="10088562" cy="450299"/>
          </a:xfrm>
        </p:spPr>
        <p:txBody>
          <a:bodyPr>
            <a:noAutofit/>
          </a:bodyPr>
          <a:lstStyle/>
          <a:p>
            <a:r>
              <a:rPr lang="en-US" altLang="en-US" sz="5400" cap="none" dirty="0">
                <a:latin typeface="Franklin Gothic Demi" panose="020B0703020102020204" pitchFamily="34" charset="0"/>
              </a:rPr>
              <a:t>Housing Goal 3 </a:t>
            </a:r>
            <a:endParaRPr lang="en-US" altLang="en-US" sz="4000" cap="none" dirty="0">
              <a:latin typeface="Franklin Gothic Demi" panose="020B0703020102020204" pitchFamily="34" charset="0"/>
            </a:endParaRP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Content Placeholder 2">
            <a:extLst>
              <a:ext uri="{FF2B5EF4-FFF2-40B4-BE49-F238E27FC236}">
                <a16:creationId xmlns:a16="http://schemas.microsoft.com/office/drawing/2014/main" id="{63FD41EB-44A1-7C87-6E6C-9368BD877DEC}"/>
              </a:ext>
            </a:extLst>
          </p:cNvPr>
          <p:cNvSpPr>
            <a:spLocks noGrp="1"/>
          </p:cNvSpPr>
          <p:nvPr>
            <p:ph idx="1"/>
          </p:nvPr>
        </p:nvSpPr>
        <p:spPr>
          <a:xfrm>
            <a:off x="364687" y="2459648"/>
            <a:ext cx="9449873" cy="1754931"/>
          </a:xfrm>
          <a:ln>
            <a:solidFill>
              <a:schemeClr val="tx1"/>
            </a:solidFill>
          </a:ln>
        </p:spPr>
        <p:txBody>
          <a:bodyPr rtlCol="0" anchor="ctr">
            <a:noAutofit/>
          </a:bodyPr>
          <a:lstStyle/>
          <a:p>
            <a:pPr marL="0" indent="0">
              <a:buNone/>
              <a:defRPr/>
            </a:pPr>
            <a:r>
              <a:rPr lang="en-US" sz="1800" b="1" dirty="0">
                <a:solidFill>
                  <a:srgbClr val="231F20"/>
                </a:solidFill>
                <a:effectLst/>
                <a:latin typeface="Arial" panose="020B0604020202020204" pitchFamily="34" charset="0"/>
                <a:ea typeface="Arial Narrow" panose="020B0606020202030204" pitchFamily="34" charset="0"/>
              </a:rPr>
              <a:t>Promote</a:t>
            </a:r>
            <a:r>
              <a:rPr lang="en-US" sz="1800" b="1" spc="-3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fair</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access</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to</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housing</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and</a:t>
            </a:r>
            <a:r>
              <a:rPr lang="en-US" sz="1800" b="1" spc="-25"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shelter</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for</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spc="-5" dirty="0">
                <a:solidFill>
                  <a:srgbClr val="231F20"/>
                </a:solidFill>
                <a:effectLst/>
                <a:latin typeface="Arial" panose="020B0604020202020204" pitchFamily="34" charset="0"/>
                <a:ea typeface="Arial Narrow" panose="020B0606020202030204" pitchFamily="34" charset="0"/>
              </a:rPr>
              <a:t>all</a:t>
            </a:r>
            <a:r>
              <a:rPr lang="en-US" sz="1800" b="1" spc="-20" dirty="0">
                <a:solidFill>
                  <a:srgbClr val="231F20"/>
                </a:solidFill>
                <a:effectLst/>
                <a:latin typeface="Arial" panose="020B0604020202020204" pitchFamily="34" charset="0"/>
                <a:ea typeface="Arial Narrow" panose="020B0606020202030204" pitchFamily="34" charset="0"/>
              </a:rPr>
              <a:t> </a:t>
            </a:r>
            <a:r>
              <a:rPr lang="en-US" sz="1800" b="1" dirty="0">
                <a:solidFill>
                  <a:srgbClr val="231F20"/>
                </a:solidFill>
                <a:effectLst/>
                <a:latin typeface="Arial" panose="020B0604020202020204" pitchFamily="34" charset="0"/>
                <a:ea typeface="Arial Narrow" panose="020B0606020202030204" pitchFamily="34" charset="0"/>
              </a:rPr>
              <a:t>persons.</a:t>
            </a:r>
            <a:endParaRPr lang="en-US" sz="2200" b="1"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1739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9D2D89F-800F-7355-373F-A652640A17A3}"/>
              </a:ext>
            </a:extLst>
          </p:cNvPr>
          <p:cNvGraphicFramePr>
            <a:graphicFrameLocks noGrp="1"/>
          </p:cNvGraphicFramePr>
          <p:nvPr>
            <p:extLst>
              <p:ext uri="{D42A27DB-BD31-4B8C-83A1-F6EECF244321}">
                <p14:modId xmlns:p14="http://schemas.microsoft.com/office/powerpoint/2010/main" val="1715660670"/>
              </p:ext>
            </p:extLst>
          </p:nvPr>
        </p:nvGraphicFramePr>
        <p:xfrm>
          <a:off x="148004" y="233126"/>
          <a:ext cx="11895992" cy="6130204"/>
        </p:xfrm>
        <a:graphic>
          <a:graphicData uri="http://schemas.openxmlformats.org/drawingml/2006/table">
            <a:tbl>
              <a:tblPr firstRow="1" bandRow="1">
                <a:tableStyleId>{5C22544A-7EE6-4342-B048-85BDC9FD1C3A}</a:tableStyleId>
              </a:tblPr>
              <a:tblGrid>
                <a:gridCol w="11895992">
                  <a:extLst>
                    <a:ext uri="{9D8B030D-6E8A-4147-A177-3AD203B41FA5}">
                      <a16:colId xmlns:a16="http://schemas.microsoft.com/office/drawing/2014/main" val="3018255234"/>
                    </a:ext>
                  </a:extLst>
                </a:gridCol>
              </a:tblGrid>
              <a:tr h="511170">
                <a:tc>
                  <a:txBody>
                    <a:bodyPr/>
                    <a:lstStyle/>
                    <a:p>
                      <a:r>
                        <a:rPr lang="en-US" dirty="0">
                          <a:latin typeface="Tahoma" panose="020B0604030504040204" pitchFamily="34" charset="0"/>
                          <a:ea typeface="Tahoma" panose="020B0604030504040204" pitchFamily="34" charset="0"/>
                          <a:cs typeface="Tahoma" panose="020B0604030504040204" pitchFamily="34" charset="0"/>
                        </a:rPr>
                        <a:t>Housing Goal 3 and Policies 3.1 to 3.6 Feedback</a:t>
                      </a:r>
                    </a:p>
                  </a:txBody>
                  <a:tcPr/>
                </a:tc>
                <a:extLst>
                  <a:ext uri="{0D108BD9-81ED-4DB2-BD59-A6C34878D82A}">
                    <a16:rowId xmlns:a16="http://schemas.microsoft.com/office/drawing/2014/main" val="2089855792"/>
                  </a:ext>
                </a:extLst>
              </a:tr>
              <a:tr h="511170">
                <a:tc>
                  <a:txBody>
                    <a:bodyPr/>
                    <a:lstStyle/>
                    <a:p>
                      <a:pPr marL="0" marR="0">
                        <a:lnSpc>
                          <a:spcPct val="115000"/>
                        </a:lnSpc>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GMA requires identifying policies that result in racially disparate impacts, establishing policies to begin to undo impacts, and establish anti displacement policies RCW 36.70A.070.2 e, f, and g.</a:t>
                      </a:r>
                    </a:p>
                  </a:txBody>
                  <a:tcPr marL="68580" marR="68580" marT="0" marB="0"/>
                </a:tc>
                <a:extLst>
                  <a:ext uri="{0D108BD9-81ED-4DB2-BD59-A6C34878D82A}">
                    <a16:rowId xmlns:a16="http://schemas.microsoft.com/office/drawing/2014/main" val="110810101"/>
                  </a:ext>
                </a:extLst>
              </a:tr>
              <a:tr h="690164">
                <a:tc>
                  <a:txBody>
                    <a:bodyPr/>
                    <a:lstStyle/>
                    <a:p>
                      <a:pPr marL="0" marR="0">
                        <a:lnSpc>
                          <a:spcPct val="115000"/>
                        </a:lnSpc>
                        <a:spcBef>
                          <a:spcPts val="0"/>
                        </a:spcBef>
                        <a:spcAft>
                          <a:spcPts val="0"/>
                        </a:spcAft>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Strengthen language: “identifying and ensuring”. Incentivize with density bonuses; consider not allowing one story commercial buildings without housing above. Consider using offsets to load shift in certain areas.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608582509"/>
                  </a:ext>
                </a:extLst>
              </a:tr>
              <a:tr h="511170">
                <a:tc>
                  <a:txBody>
                    <a:bodyPr/>
                    <a:lstStyle/>
                    <a:p>
                      <a:pPr marL="0" marR="0">
                        <a:lnSpc>
                          <a:spcPct val="115000"/>
                        </a:lnSpc>
                        <a:spcBef>
                          <a:spcPts val="0"/>
                        </a:spcBef>
                        <a:spcAft>
                          <a:spcPts val="0"/>
                        </a:spcAft>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committing funding as another approach.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74385451"/>
                  </a:ext>
                </a:extLst>
              </a:tr>
              <a:tr h="511170">
                <a:tc>
                  <a:txBody>
                    <a:bodyPr/>
                    <a:lstStyle/>
                    <a:p>
                      <a:pPr marL="0" marR="0">
                        <a:lnSpc>
                          <a:spcPct val="115000"/>
                        </a:lnSpc>
                        <a:spcBef>
                          <a:spcPts val="0"/>
                        </a:spcBef>
                        <a:spcAft>
                          <a:spcPts val="0"/>
                        </a:spcAft>
                      </a:pPr>
                      <a:r>
                        <a:rPr lang="en-US" sz="18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Consider more emphasis or advocacy to support seniors with limited income and disabilities. [H 3.1]</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59630021"/>
                  </a:ext>
                </a:extLst>
              </a:tr>
              <a:tr h="928268">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Consider strategies to better understand and address race, income, gender, and ethnic disparities in housing quality and home health needs. Consider developing communities of practice with epidemiologists, housing professionals, planners, and community leaders. </a:t>
                      </a:r>
                    </a:p>
                  </a:txBody>
                  <a:tcPr marL="68580" marR="68580" marT="0" marB="0"/>
                </a:tc>
                <a:extLst>
                  <a:ext uri="{0D108BD9-81ED-4DB2-BD59-A6C34878D82A}">
                    <a16:rowId xmlns:a16="http://schemas.microsoft.com/office/drawing/2014/main" val="2456551957"/>
                  </a:ext>
                </a:extLst>
              </a:tr>
              <a:tr h="511170">
                <a:tc>
                  <a:txBody>
                    <a:bodyPr/>
                    <a:lstStyle/>
                    <a:p>
                      <a:pPr marL="0" marR="0">
                        <a:lnSpc>
                          <a:spcPct val="115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Promote cultural competency awareness for landlords through outreach and education.</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691006128"/>
                  </a:ext>
                </a:extLst>
              </a:tr>
              <a:tr h="679313">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Consider emergency preparedness in housing design and neighborhood planning across housing types and zoning, collaborating with ICOM, DEM, Public Works, Public Health, and other stakeholders.</a:t>
                      </a:r>
                    </a:p>
                  </a:txBody>
                  <a:tcPr/>
                </a:tc>
                <a:extLst>
                  <a:ext uri="{0D108BD9-81ED-4DB2-BD59-A6C34878D82A}">
                    <a16:rowId xmlns:a16="http://schemas.microsoft.com/office/drawing/2014/main" val="2979189117"/>
                  </a:ext>
                </a:extLst>
              </a:tr>
              <a:tr h="51117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Actively build trusted relationships with diverse communities to raise awareness of boards and committees and strengthen inclusive approaches for engagement from under-represented community members, working with trusted leaders, community health and outreach workers, and community-based organizations reaching marginalized populations.</a:t>
                      </a:r>
                    </a:p>
                  </a:txBody>
                  <a:tcPr/>
                </a:tc>
                <a:extLst>
                  <a:ext uri="{0D108BD9-81ED-4DB2-BD59-A6C34878D82A}">
                    <a16:rowId xmlns:a16="http://schemas.microsoft.com/office/drawing/2014/main" val="626847416"/>
                  </a:ext>
                </a:extLst>
              </a:tr>
            </a:tbl>
          </a:graphicData>
        </a:graphic>
      </p:graphicFrame>
    </p:spTree>
    <p:extLst>
      <p:ext uri="{BB962C8B-B14F-4D97-AF65-F5344CB8AC3E}">
        <p14:creationId xmlns:p14="http://schemas.microsoft.com/office/powerpoint/2010/main" val="3994611361"/>
      </p:ext>
    </p:extLst>
  </p:cSld>
  <p:clrMapOvr>
    <a:masterClrMapping/>
  </p:clrMapOvr>
</p:sld>
</file>

<file path=ppt/theme/theme1.xml><?xml version="1.0" encoding="utf-8"?>
<a:theme xmlns:a="http://schemas.openxmlformats.org/drawingml/2006/main" name="Droplet">
  <a:themeElements>
    <a:clrScheme name="Island County Color Palette">
      <a:dk1>
        <a:sysClr val="windowText" lastClr="000000"/>
      </a:dk1>
      <a:lt1>
        <a:sysClr val="window" lastClr="FFFFFF"/>
      </a:lt1>
      <a:dk2>
        <a:srgbClr val="006D5E"/>
      </a:dk2>
      <a:lt2>
        <a:srgbClr val="E7E6E6"/>
      </a:lt2>
      <a:accent1>
        <a:srgbClr val="003968"/>
      </a:accent1>
      <a:accent2>
        <a:srgbClr val="006D5E"/>
      </a:accent2>
      <a:accent3>
        <a:srgbClr val="D1DDF7"/>
      </a:accent3>
      <a:accent4>
        <a:srgbClr val="DDE5FD"/>
      </a:accent4>
      <a:accent5>
        <a:srgbClr val="8B2B2C"/>
      </a:accent5>
      <a:accent6>
        <a:srgbClr val="006D5E"/>
      </a:accent6>
      <a:hlink>
        <a:srgbClr val="00B0F0"/>
      </a:hlink>
      <a:folHlink>
        <a:srgbClr val="8E949F"/>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Read-Only" id="{DAF6BDAA-7E24-4A54-8A9A-6128F591D137}" vid="{0EFECF14-35BE-4654-9E90-FD8B2EF50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4945</TotalTime>
  <Words>1551</Words>
  <Application>Microsoft Office PowerPoint</Application>
  <PresentationFormat>Widescreen</PresentationFormat>
  <Paragraphs>96</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Demi</vt:lpstr>
      <vt:lpstr>Garamond</vt:lpstr>
      <vt:lpstr>Tahoma</vt:lpstr>
      <vt:lpstr>Tw Cen MT</vt:lpstr>
      <vt:lpstr>Droplet</vt:lpstr>
      <vt:lpstr>2025 Comprehensive Plan Periodic update</vt:lpstr>
      <vt:lpstr>Purpose of Session</vt:lpstr>
      <vt:lpstr>Housing Goal 1</vt:lpstr>
      <vt:lpstr>PowerPoint Presentation</vt:lpstr>
      <vt:lpstr>Housing Goal 2 </vt:lpstr>
      <vt:lpstr>PowerPoint Presentation</vt:lpstr>
      <vt:lpstr>PowerPoint Presentation</vt:lpstr>
      <vt:lpstr>Housing Goal 3 </vt:lpstr>
      <vt:lpstr>PowerPoint Presentation</vt:lpstr>
      <vt:lpstr>Housing Goal 4 </vt:lpstr>
      <vt:lpstr>PowerPoint Presentation</vt:lpstr>
      <vt:lpstr>Housing Goal 5 </vt:lpstr>
      <vt:lpstr>Public Feedback</vt:lpstr>
      <vt:lpstr>Public Feedback 2</vt:lpstr>
      <vt:lpstr>Public Feedback 3</vt:lpstr>
      <vt:lpstr>PowerPoint Presentation</vt:lpstr>
      <vt:lpstr>Feedback / questions</vt:lpstr>
    </vt:vector>
  </TitlesOfParts>
  <Company>Property of Island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Keven Graves</dc:creator>
  <cp:lastModifiedBy>Emily Neff</cp:lastModifiedBy>
  <cp:revision>124</cp:revision>
  <cp:lastPrinted>2024-01-10T16:13:48Z</cp:lastPrinted>
  <dcterms:created xsi:type="dcterms:W3CDTF">2023-07-27T21:56:44Z</dcterms:created>
  <dcterms:modified xsi:type="dcterms:W3CDTF">2024-03-12T20:57:31Z</dcterms:modified>
</cp:coreProperties>
</file>