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4"/>
  </p:sldMasterIdLst>
  <p:notesMasterIdLst>
    <p:notesMasterId r:id="rId16"/>
  </p:notesMasterIdLst>
  <p:handoutMasterIdLst>
    <p:handoutMasterId r:id="rId17"/>
  </p:handoutMasterIdLst>
  <p:sldIdLst>
    <p:sldId id="310" r:id="rId5"/>
    <p:sldId id="309" r:id="rId6"/>
    <p:sldId id="306" r:id="rId7"/>
    <p:sldId id="305" r:id="rId8"/>
    <p:sldId id="314" r:id="rId9"/>
    <p:sldId id="303" r:id="rId10"/>
    <p:sldId id="302" r:id="rId11"/>
    <p:sldId id="301" r:id="rId12"/>
    <p:sldId id="300" r:id="rId13"/>
    <p:sldId id="316" r:id="rId14"/>
    <p:sldId id="315" r:id="rId15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E8"/>
    <a:srgbClr val="476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94" autoAdjust="0"/>
  </p:normalViewPr>
  <p:slideViewPr>
    <p:cSldViewPr snapToGrid="0">
      <p:cViewPr varScale="1">
        <p:scale>
          <a:sx n="68" d="100"/>
          <a:sy n="68" d="100"/>
        </p:scale>
        <p:origin x="9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778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1077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310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6342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5296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633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4179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6047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9103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lIns="914400" tIns="91440" rIns="914400" anchor="ctr"/>
          <a:lstStyle>
            <a:lvl1pPr algn="ctr">
              <a:defRPr sz="5400" b="1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34532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4747" y="2365057"/>
            <a:ext cx="4377400" cy="2160644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3EFFF7-FFC6-16DF-B4AB-DD5A1A1DA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96" y="0"/>
            <a:ext cx="3344379" cy="6858000"/>
          </a:xfrm>
          <a:custGeom>
            <a:avLst/>
            <a:gdLst>
              <a:gd name="connsiteX0" fmla="*/ 0 w 3344379"/>
              <a:gd name="connsiteY0" fmla="*/ 0 h 6858000"/>
              <a:gd name="connsiteX1" fmla="*/ 3344379 w 3344379"/>
              <a:gd name="connsiteY1" fmla="*/ 0 h 6858000"/>
              <a:gd name="connsiteX2" fmla="*/ 3344379 w 3344379"/>
              <a:gd name="connsiteY2" fmla="*/ 6858000 h 6858000"/>
              <a:gd name="connsiteX3" fmla="*/ 0 w 33443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379" h="6858000">
                <a:moveTo>
                  <a:pt x="0" y="0"/>
                </a:moveTo>
                <a:lnTo>
                  <a:pt x="3344379" y="0"/>
                </a:lnTo>
                <a:lnTo>
                  <a:pt x="33443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Blank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6E802E-B214-0AE3-69C8-CBCA885C7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5900" y="2071688"/>
            <a:ext cx="3773488" cy="27320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9218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3FAF69-7EBE-817B-DCEA-4A1595820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7515"/>
            <a:ext cx="4661648" cy="6871651"/>
          </a:xfrm>
          <a:prstGeom prst="rect">
            <a:avLst/>
          </a:prstGeom>
          <a:solidFill>
            <a:srgbClr val="476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F9403-8AE5-DF79-EFCF-E99EABB834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79338" y="804863"/>
            <a:ext cx="5716587" cy="5248276"/>
          </a:xfrm>
          <a:prstGeom prst="rect">
            <a:avLst/>
          </a:prstGeom>
        </p:spPr>
        <p:txBody>
          <a:bodyPr anchor="ctr"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marL="73152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 marL="109728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46304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828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95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7727" y="2060294"/>
            <a:ext cx="4359795" cy="2141316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9009"/>
            <a:ext cx="5521124" cy="6878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878" y="4550199"/>
            <a:ext cx="4359795" cy="179016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93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706056"/>
            <a:ext cx="6323957" cy="10880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3273F-AE8F-21E6-A06E-52686D6549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35563" y="2291786"/>
            <a:ext cx="301783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011C768-FB8E-F917-0CF9-C9B7DA4CAA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3281" y="2294680"/>
            <a:ext cx="313612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99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D970D0-182D-96E3-04B5-5D634F9C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143"/>
            <a:ext cx="10515600" cy="1229033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453354-6167-7227-F443-F984688CC4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775" y="2858625"/>
            <a:ext cx="3941763" cy="3338513"/>
          </a:xfrm>
          <a:prstGeom prst="rect">
            <a:avLst/>
          </a:prstGeom>
        </p:spPr>
        <p:txBody>
          <a:bodyPr/>
          <a:lstStyle>
            <a:lvl1pPr marL="347472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800" spc="100" baseline="0"/>
            </a:lvl1pPr>
            <a:lvl2pPr marL="6858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600" spc="100" baseline="0"/>
            </a:lvl2pPr>
            <a:lvl3pPr marL="11430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 sz="1400" spc="100" baseline="0"/>
            </a:lvl3pPr>
            <a:lvl4pPr marL="16002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200" spc="100" baseline="0"/>
            </a:lvl4pPr>
            <a:lvl5pPr marL="20574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2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DA14B5C-C6A4-65FB-34DD-E1C0FF465F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42681" y="2858625"/>
            <a:ext cx="6011119" cy="333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800" spc="100" baseline="0"/>
            </a:lvl1pPr>
            <a:lvl2pPr marL="28575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2pPr>
            <a:lvl3pPr marL="6858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3pPr>
            <a:lvl4pPr marL="11430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4pPr>
            <a:lvl5pPr marL="16002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93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66915"/>
            <a:ext cx="2782529" cy="21630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796" y="960385"/>
            <a:ext cx="6341212" cy="196962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16594"/>
            <a:ext cx="12192000" cy="3141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93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5E8994-67B0-7A02-C300-32326915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2671" y="0"/>
            <a:ext cx="7659329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A6B5C4-24E3-C021-071B-DFF6C6CC4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6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4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20928" y="787869"/>
            <a:ext cx="6292646" cy="5432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37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559" y="1"/>
            <a:ext cx="4952999" cy="218248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731520" rIns="7315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42932" y="0"/>
            <a:ext cx="7249067" cy="218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2924355"/>
            <a:ext cx="3769525" cy="330064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5C19A-AE6A-FEDE-6B3C-9B1701F4C5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3262" y="2932801"/>
            <a:ext cx="6411912" cy="3300851"/>
          </a:xfrm>
          <a:prstGeom prst="rect">
            <a:avLst/>
          </a:prstGeom>
        </p:spPr>
        <p:txBody>
          <a:bodyPr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1pPr>
            <a:lvl2pPr marL="9144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2pPr>
            <a:lvl3pPr marL="13716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3pPr>
            <a:lvl4pPr marL="18288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4pPr>
            <a:lvl5pPr marL="22860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72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lIns="914400" tIns="182880" rIns="914400" anchor="ctr"/>
          <a:lstStyle>
            <a:lvl1pPr algn="ctr">
              <a:defRPr sz="5400" b="1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7129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C6C658-B6F5-98D2-4D95-EA3030D6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2" y="-7084"/>
            <a:ext cx="12212321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0065" y="2372810"/>
            <a:ext cx="4352081" cy="212974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9480" y="0"/>
            <a:ext cx="539496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6722F2-1968-8B82-9382-187D808D9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59468" y="2674190"/>
            <a:ext cx="10494331" cy="3605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0572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061" y="1541398"/>
            <a:ext cx="4442603" cy="2124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0061" y="3984426"/>
            <a:ext cx="4442603" cy="242499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1736" y="0"/>
            <a:ext cx="5420263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779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6320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481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293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231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9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08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5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66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673" r:id="rId27"/>
    <p:sldLayoutId id="2147483669" r:id="rId28"/>
    <p:sldLayoutId id="2147483662" r:id="rId29"/>
    <p:sldLayoutId id="2147483670" r:id="rId3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Relationship Id="rId4" Type="http://schemas.openxmlformats.org/officeDocument/2006/relationships/image" Target="cid:4ECAE442-DBC5-44A2-9094-E4AE81F11F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4ECAE442-DBC5-44A2-9094-E4AE81F11FB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Close-up of a green field">
            <a:extLst>
              <a:ext uri="{FF2B5EF4-FFF2-40B4-BE49-F238E27FC236}">
                <a16:creationId xmlns:a16="http://schemas.microsoft.com/office/drawing/2014/main" id="{FE4A4B5C-D71A-0CFA-A601-EB93F13F5A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0147929-8D39-DAA9-C3C5-4829D9C3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algn="l">
              <a:lnSpc>
                <a:spcPct val="90000"/>
              </a:lnSpc>
              <a:spcAft>
                <a:spcPts val="0"/>
              </a:spcAft>
            </a:pPr>
            <a:r>
              <a:rPr lang="en-US" sz="6100" b="0">
                <a:solidFill>
                  <a:schemeClr val="tx1"/>
                </a:solidFill>
              </a:rPr>
              <a:t>Island County </a:t>
            </a:r>
            <a:br>
              <a:rPr lang="en-US" sz="6100" b="0">
                <a:solidFill>
                  <a:schemeClr val="tx1"/>
                </a:solidFill>
              </a:rPr>
            </a:br>
            <a:r>
              <a:rPr lang="en-US" sz="6100" b="0">
                <a:solidFill>
                  <a:schemeClr val="tx1"/>
                </a:solidFill>
              </a:rPr>
              <a:t>Food Establishment Industry Meeting</a:t>
            </a:r>
          </a:p>
        </p:txBody>
      </p:sp>
    </p:spTree>
    <p:extLst>
      <p:ext uri="{BB962C8B-B14F-4D97-AF65-F5344CB8AC3E}">
        <p14:creationId xmlns:p14="http://schemas.microsoft.com/office/powerpoint/2010/main" val="176026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682336-2973-D5FA-2FBF-7B9AA0E5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59" y="1"/>
            <a:ext cx="4952999" cy="1231640"/>
          </a:xfrm>
        </p:spPr>
        <p:txBody>
          <a:bodyPr/>
          <a:lstStyle/>
          <a:p>
            <a:r>
              <a:rPr lang="en-US" dirty="0"/>
              <a:t>Employee</a:t>
            </a:r>
            <a:br>
              <a:rPr lang="en-US" dirty="0"/>
            </a:br>
            <a:r>
              <a:rPr lang="en-US" dirty="0"/>
              <a:t>Illness </a:t>
            </a:r>
          </a:p>
        </p:txBody>
      </p:sp>
      <p:pic>
        <p:nvPicPr>
          <p:cNvPr id="60" name="Picture Placeholder 59" descr="A picture containing grass sprouting">
            <a:extLst>
              <a:ext uri="{FF2B5EF4-FFF2-40B4-BE49-F238E27FC236}">
                <a16:creationId xmlns:a16="http://schemas.microsoft.com/office/drawing/2014/main" id="{203BE455-3949-41E3-AD2E-8F6C87C383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 b="179"/>
          <a:stretch/>
        </p:blipFill>
        <p:spPr>
          <a:xfrm>
            <a:off x="4942932" y="0"/>
            <a:ext cx="7249067" cy="1231641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4C2A3-12E7-A6E7-1D8A-9A1EC6331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9728" y="1231641"/>
            <a:ext cx="9910476" cy="5370495"/>
          </a:xfrm>
        </p:spPr>
        <p:txBody>
          <a:bodyPr>
            <a:normAutofit/>
          </a:bodyPr>
          <a:lstStyle/>
          <a:p>
            <a:r>
              <a:rPr lang="en-US" sz="2400" dirty="0"/>
              <a:t>Sick employees must report to the Person In 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Salmonella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Shigella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E. Coli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Norovirus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Hepatitis A</a:t>
            </a:r>
          </a:p>
          <a:p>
            <a:r>
              <a:rPr lang="en-US" sz="2400" dirty="0"/>
              <a:t>Person In Charge must excluded the food worker from establishment and contact Health Department.</a:t>
            </a:r>
          </a:p>
          <a:p>
            <a:endParaRPr lang="en-US" sz="2400" dirty="0"/>
          </a:p>
          <a:p>
            <a:r>
              <a:rPr lang="en-US" sz="2400" dirty="0"/>
              <a:t>Written Procedure for vomiting and diarrheal event.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22C2C2A-DE50-E0B7-C018-3DCB867E3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flipH="1">
            <a:off x="11345172" y="2933007"/>
            <a:ext cx="346084" cy="33006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4D8E8-D0EF-11C8-495B-3876957CD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4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682336-2973-D5FA-2FBF-7B9AA0E5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0" name="Picture Placeholder 59" descr="A picture containing grass sprouting">
            <a:extLst>
              <a:ext uri="{FF2B5EF4-FFF2-40B4-BE49-F238E27FC236}">
                <a16:creationId xmlns:a16="http://schemas.microsoft.com/office/drawing/2014/main" id="{203BE455-3949-41E3-AD2E-8F6C87C383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 b="179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4C2A3-12E7-A6E7-1D8A-9A1EC6331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9728" y="2924355"/>
            <a:ext cx="9910476" cy="3300645"/>
          </a:xfrm>
        </p:spPr>
        <p:txBody>
          <a:bodyPr/>
          <a:lstStyle/>
          <a:p>
            <a:pPr algn="ctr"/>
            <a:r>
              <a:rPr lang="en-US" sz="4800" dirty="0"/>
              <a:t>Questions</a:t>
            </a:r>
          </a:p>
          <a:p>
            <a:pPr algn="ctr"/>
            <a:r>
              <a:rPr lang="en-US" sz="4800" dirty="0"/>
              <a:t>&amp;</a:t>
            </a:r>
          </a:p>
          <a:p>
            <a:pPr algn="ctr"/>
            <a:r>
              <a:rPr lang="en-US" sz="4800" dirty="0"/>
              <a:t>Answers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22C2C2A-DE50-E0B7-C018-3DCB867E3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flipH="1">
            <a:off x="11345172" y="2933007"/>
            <a:ext cx="346084" cy="33006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4D8E8-D0EF-11C8-495B-3876957CD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489C8-63D7-B71A-E284-C7DAB7FB56A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74" y="272142"/>
            <a:ext cx="1697284" cy="1697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8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green rolling hills with a sunset">
            <a:extLst>
              <a:ext uri="{FF2B5EF4-FFF2-40B4-BE49-F238E27FC236}">
                <a16:creationId xmlns:a16="http://schemas.microsoft.com/office/drawing/2014/main" id="{565AB0FC-9FCD-FDB2-1D84-F3D855D838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" y="0"/>
            <a:ext cx="5113538" cy="6858000"/>
          </a:xfrm>
        </p:spPr>
      </p:pic>
      <p:sp>
        <p:nvSpPr>
          <p:cNvPr id="47" name="Title 46">
            <a:extLst>
              <a:ext uri="{FF2B5EF4-FFF2-40B4-BE49-F238E27FC236}">
                <a16:creationId xmlns:a16="http://schemas.microsoft.com/office/drawing/2014/main" id="{3F9E60C6-15AA-4C95-9519-652CD08A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70" y="2348678"/>
            <a:ext cx="4377400" cy="2160644"/>
          </a:xfrm>
        </p:spPr>
        <p:txBody>
          <a:bodyPr/>
          <a:lstStyle/>
          <a:p>
            <a:r>
              <a:rPr lang="en-US" noProof="0" dirty="0"/>
              <a:t>AGENDA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0E8875C-8FE5-DCE1-106E-5F34DFD161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7898" y="0"/>
            <a:ext cx="1685641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3AADE-5119-8CE2-0DD5-2BD7E3403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3539" y="2071688"/>
            <a:ext cx="7510508" cy="2732087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of Island County Food Program Staff</a:t>
            </a:r>
          </a:p>
          <a:p>
            <a:pPr marL="457200" marR="0" indent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Island County Certified Food Protection Manager Classes </a:t>
            </a:r>
          </a:p>
          <a:p>
            <a:pPr marL="457200" marR="0" indent="-23495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Announced Inspection for Routine Inspections</a:t>
            </a:r>
          </a:p>
          <a:p>
            <a:pPr marL="457200" marR="0" indent="-23495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Survey Cards for feedback on Inspection Process</a:t>
            </a:r>
          </a:p>
          <a:p>
            <a:pPr marL="457200" marR="0" indent="-23495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Posting of Routine Inspection Report on County Website</a:t>
            </a:r>
          </a:p>
          <a:p>
            <a:pPr marL="457200" marR="0" indent="-23495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Proposed relicensing classification based on Risk Categories </a:t>
            </a:r>
          </a:p>
          <a:p>
            <a:pPr marL="457200" marR="0" indent="-23495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21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Question / Answer Session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A9558D5-EB6D-C2EA-C5E2-790769448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9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Island County</a:t>
            </a:r>
            <a:br>
              <a:rPr lang="en-US" dirty="0"/>
            </a:br>
            <a:r>
              <a:rPr lang="en-US" dirty="0"/>
              <a:t>Food Program</a:t>
            </a:r>
            <a:br>
              <a:rPr lang="en-US" dirty="0"/>
            </a:br>
            <a:r>
              <a:rPr lang="en-US" dirty="0"/>
              <a:t>Staff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62192F0C-65C9-4E6D-9314-81FB7E4DB4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9829" y="804863"/>
            <a:ext cx="6774023" cy="5248276"/>
          </a:xfrm>
        </p:spPr>
        <p:txBody>
          <a:bodyPr anchor="ctr"/>
          <a:lstStyle/>
          <a:p>
            <a:r>
              <a:rPr lang="en-US" sz="2000" b="1" dirty="0"/>
              <a:t>Shawn Morris, ND – Public Health Director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Heather Kortuem – Environmental Heath Manager</a:t>
            </a:r>
          </a:p>
          <a:p>
            <a:endParaRPr lang="en-US" sz="2000" b="1" dirty="0"/>
          </a:p>
          <a:p>
            <a:r>
              <a:rPr lang="en-US" sz="2000" b="1" dirty="0"/>
              <a:t>Michael Powell – Living Environments Supervisor</a:t>
            </a:r>
          </a:p>
          <a:p>
            <a:endParaRPr lang="en-US" sz="2000" b="1" dirty="0"/>
          </a:p>
          <a:p>
            <a:r>
              <a:rPr lang="en-US" sz="2000" b="1" dirty="0"/>
              <a:t>Todd Appel, REHS/RS – Food Program Lead</a:t>
            </a:r>
          </a:p>
          <a:p>
            <a:endParaRPr lang="en-US" sz="2000" b="1" dirty="0"/>
          </a:p>
          <a:p>
            <a:r>
              <a:rPr lang="en-US" sz="2000" b="1" dirty="0"/>
              <a:t>Michelle McKee - Sanitarian &amp;Permitting Specialist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90171-2859-5322-0F76-C05597544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3A14F-F097-CBAA-F2DA-DC730EE3C28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77" y="1253001"/>
            <a:ext cx="2256453" cy="2256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65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AB21749-21E0-B555-8423-AF94BE38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877" y="334130"/>
            <a:ext cx="4359795" cy="2141316"/>
          </a:xfrm>
        </p:spPr>
        <p:txBody>
          <a:bodyPr/>
          <a:lstStyle/>
          <a:p>
            <a:r>
              <a:rPr lang="en-US" dirty="0"/>
              <a:t>Certified Food Protection Manager Courses</a:t>
            </a:r>
          </a:p>
        </p:txBody>
      </p:sp>
      <p:pic>
        <p:nvPicPr>
          <p:cNvPr id="12" name="Picture Placeholder 20" descr="Close up of green grass">
            <a:extLst>
              <a:ext uri="{FF2B5EF4-FFF2-40B4-BE49-F238E27FC236}">
                <a16:creationId xmlns:a16="http://schemas.microsoft.com/office/drawing/2014/main" id="{C082290F-76CE-97A7-ECB5-83B0FEA27B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/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54D8B3F-08C4-D0CB-E6CA-ED66FFEA32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0878" y="2752531"/>
            <a:ext cx="4359795" cy="358783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COURSE OFFERED When waitlist (10 participants) is filled.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8 hour training Course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2 Hour Examination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Course and Examination conducted in two days.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Cost:  $150 / Participant (Includes course Instruction, Coursebook and examination)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15DC2-8425-2530-3D59-ABE5D5C4A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7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0BA3D-9921-C7FC-BC8D-5FC0FFA6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Announced inspections for routine inspections</a:t>
            </a:r>
          </a:p>
        </p:txBody>
      </p:sp>
      <p:pic>
        <p:nvPicPr>
          <p:cNvPr id="7" name="Picture Placeholder 26" descr="Arial view of an avenue of tree and pastures on either side">
            <a:extLst>
              <a:ext uri="{FF2B5EF4-FFF2-40B4-BE49-F238E27FC236}">
                <a16:creationId xmlns:a16="http://schemas.microsoft.com/office/drawing/2014/main" id="{839F036C-A908-D88B-93D2-2FC59D5D12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9A34E-6529-A0C2-1EEE-44E5D83178A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35563" y="2291785"/>
            <a:ext cx="6323374" cy="4332949"/>
          </a:xfrm>
        </p:spPr>
        <p:txBody>
          <a:bodyPr/>
          <a:lstStyle/>
          <a:p>
            <a:r>
              <a:rPr lang="en-US" dirty="0"/>
              <a:t>At this time, the establishments will receive an email to the primary email address on file that an inspector may conduct a routine inspection.</a:t>
            </a:r>
          </a:p>
          <a:p>
            <a:endParaRPr lang="en-US" dirty="0"/>
          </a:p>
          <a:p>
            <a:r>
              <a:rPr lang="en-US" dirty="0"/>
              <a:t>Due to unpredictability in conducting inspections and emergencies, the inspection may be rescheduled to a different date.</a:t>
            </a:r>
          </a:p>
          <a:p>
            <a:endParaRPr lang="en-US" dirty="0"/>
          </a:p>
          <a:p>
            <a:r>
              <a:rPr lang="en-US" dirty="0"/>
              <a:t>A new e-mail will be sent to the email address on file when the inspector is back in the area conducting inspections.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4B294B-3C01-ED06-AA96-7FF46F3D2A9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 flipH="1">
            <a:off x="11609408" y="2294680"/>
            <a:ext cx="128502" cy="396722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45A76-E100-EFC9-2708-1B1481747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0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6EA623-FC3F-8EBD-1C1B-072A21C2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noProof="0" dirty="0"/>
              <a:t>Survey Cards</a:t>
            </a:r>
            <a:endParaRPr lang="en-US" sz="60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A4F5C-B74F-2580-2C17-9931DAB919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775" y="2304661"/>
            <a:ext cx="3941763" cy="38924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Island County wants your feedback about our inspection process.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survey card will be left at the establishment when the inspection is complete.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take the survey to let us know how we are doing!!!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861FF45-BE19-75F7-FDF6-3CF0D85A8F0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Picture of Survey Card</a:t>
            </a:r>
          </a:p>
          <a:p>
            <a:endParaRPr lang="en-US" dirty="0"/>
          </a:p>
          <a:p>
            <a:r>
              <a:rPr lang="en-US" dirty="0"/>
              <a:t>Questions asked on survey??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347400-F1A2-FAFC-8A83-9280B6C44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1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353609C-AFD0-2BF5-05CC-2430B957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</a:t>
            </a:r>
            <a:br>
              <a:rPr lang="en-US" dirty="0"/>
            </a:br>
            <a:r>
              <a:rPr lang="en-US" dirty="0"/>
              <a:t>inspection</a:t>
            </a:r>
            <a:br>
              <a:rPr lang="en-US" dirty="0"/>
            </a:br>
            <a:r>
              <a:rPr lang="en-US" dirty="0"/>
              <a:t>reports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4796" y="766916"/>
            <a:ext cx="6341212" cy="2461476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Island County will be posting all establishment inspection reports on the County Website.</a:t>
            </a:r>
          </a:p>
          <a:p>
            <a:endParaRPr lang="en-US" dirty="0"/>
          </a:p>
          <a:p>
            <a:r>
              <a:rPr lang="en-US" dirty="0"/>
              <a:t>Photo documentation of violations will not be posted to the website but may be obtained by completing a public information request with Island County.</a:t>
            </a:r>
          </a:p>
        </p:txBody>
      </p:sp>
      <p:pic>
        <p:nvPicPr>
          <p:cNvPr id="19" name="Picture Placeholder 14" descr="Close up of a plants">
            <a:extLst>
              <a:ext uri="{FF2B5EF4-FFF2-40B4-BE49-F238E27FC236}">
                <a16:creationId xmlns:a16="http://schemas.microsoft.com/office/drawing/2014/main" id="{D6CFF55D-EA3F-6E9D-3301-8FFC1310C3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" b="103"/>
          <a:stretch/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EA18F1-1CB3-04BA-3FB2-530F2637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5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54B2DBC-09D1-EB43-6CB5-409655E7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2" y="787869"/>
            <a:ext cx="4292081" cy="2142144"/>
          </a:xfrm>
        </p:spPr>
        <p:txBody>
          <a:bodyPr/>
          <a:lstStyle/>
          <a:p>
            <a:r>
              <a:rPr lang="en-US" dirty="0"/>
              <a:t>Proposed Reclassification of food establishments by risk categories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49D9BA1-EC7F-6880-70CD-B2D6838810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612" y="3429000"/>
            <a:ext cx="4292081" cy="29273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meet requirements of the Retail Food Program Standards, food establishments must be assigned a risk category.</a:t>
            </a:r>
          </a:p>
          <a:p>
            <a:endParaRPr lang="en-US" dirty="0"/>
          </a:p>
          <a:p>
            <a:r>
              <a:rPr lang="en-US" dirty="0"/>
              <a:t>How often an establishment is inspected will be based on the risk classification.  </a:t>
            </a:r>
          </a:p>
        </p:txBody>
      </p:sp>
      <p:graphicFrame>
        <p:nvGraphicFramePr>
          <p:cNvPr id="6" name="Table Placeholder 2">
            <a:extLst>
              <a:ext uri="{FF2B5EF4-FFF2-40B4-BE49-F238E27FC236}">
                <a16:creationId xmlns:a16="http://schemas.microsoft.com/office/drawing/2014/main" id="{BCC98EAA-4C6E-9974-AB21-E955BE34DF52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026740976"/>
              </p:ext>
            </p:extLst>
          </p:nvPr>
        </p:nvGraphicFramePr>
        <p:xfrm>
          <a:off x="4674636" y="136525"/>
          <a:ext cx="7517364" cy="660787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33062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6584302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</a:tblGrid>
              <a:tr h="1130602">
                <a:tc gridSpan="2">
                  <a:txBody>
                    <a:bodyPr/>
                    <a:lstStyle/>
                    <a:p>
                      <a:pPr algn="ctr"/>
                      <a:r>
                        <a:rPr lang="en-US" sz="5400" b="0" dirty="0"/>
                        <a:t>Risk Categories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MEASUREMENT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19271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Establishments that serve, sell, repackage, or store only non-TCS  goods OR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Establishments that serve coffee drinks with TCS ingredients OR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Establishments serving non-TCS beverages with ice and/or are ware washing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Inspection to be conducted once per year.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19271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Establishments that serve, sell, prepare, or stores TCS foods (no cooling) OR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Establishments that are preparing blender drinks w/TCS ingredients OR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Establishments that are serving ice cream (soft serve or scooped).</a:t>
                      </a:r>
                    </a:p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Inspection to be conducted twice per year.</a:t>
                      </a:r>
                      <a:endParaRPr lang="en-US" sz="1400" dirty="0"/>
                    </a:p>
                    <a:p>
                      <a:pPr algn="l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16228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 establishments with complex preparation including cooking, cooling, and/or reheating of prepared foods OR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 establishments that prepare foods using a specialized process.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Inspection to be conducted three times per year.</a:t>
                      </a:r>
                      <a:endParaRPr lang="en-US" sz="14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09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682336-2973-D5FA-2FBF-7B9AA0E5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59" y="1"/>
            <a:ext cx="4952999" cy="1231640"/>
          </a:xfrm>
        </p:spPr>
        <p:txBody>
          <a:bodyPr/>
          <a:lstStyle/>
          <a:p>
            <a:r>
              <a:rPr lang="en-US" dirty="0"/>
              <a:t>Employee</a:t>
            </a:r>
            <a:br>
              <a:rPr lang="en-US" dirty="0"/>
            </a:br>
            <a:r>
              <a:rPr lang="en-US" dirty="0"/>
              <a:t>Illness </a:t>
            </a:r>
          </a:p>
        </p:txBody>
      </p:sp>
      <p:pic>
        <p:nvPicPr>
          <p:cNvPr id="60" name="Picture Placeholder 59" descr="A picture containing grass sprouting">
            <a:extLst>
              <a:ext uri="{FF2B5EF4-FFF2-40B4-BE49-F238E27FC236}">
                <a16:creationId xmlns:a16="http://schemas.microsoft.com/office/drawing/2014/main" id="{203BE455-3949-41E3-AD2E-8F6C87C383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 b="179"/>
          <a:stretch/>
        </p:blipFill>
        <p:spPr>
          <a:xfrm>
            <a:off x="4942932" y="0"/>
            <a:ext cx="7249067" cy="1231641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4C2A3-12E7-A6E7-1D8A-9A1EC6331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9728" y="1567543"/>
            <a:ext cx="9910476" cy="465745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Sick employees must report to the Person In 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Diarrhea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Vomiting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Jaundice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Sore throat with fever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Exclude for highly susceptible population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Restrict for non-highly susceptible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Person In Charge must excluded the food worker from establishment for 24 hour (symptom free).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22C2C2A-DE50-E0B7-C018-3DCB867E3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flipH="1">
            <a:off x="11345172" y="2933007"/>
            <a:ext cx="346084" cy="33006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4D8E8-D0EF-11C8-495B-3876957CD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17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9424615-5FE5-4F43-AE24-3BC9A05326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AD180A-D253-4F84-BD24-8EE736E65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19A644-6410-4EC7-894C-877E70305DFF}">
  <ds:schemaRefs>
    <ds:schemaRef ds:uri="71af3243-3dd4-4a8d-8c0d-dd76da1f02a5"/>
    <ds:schemaRef ds:uri="http://schemas.microsoft.com/sharepoint/v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230e9df3-be65-4c73-a93b-d1236ebd677e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614</Words>
  <Application>Microsoft Office PowerPoint</Application>
  <PresentationFormat>Widescreen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Symbol</vt:lpstr>
      <vt:lpstr>Wingdings</vt:lpstr>
      <vt:lpstr>Wingdings 3</vt:lpstr>
      <vt:lpstr>Ion</vt:lpstr>
      <vt:lpstr>Island County  Food Establishment Industry Meeting</vt:lpstr>
      <vt:lpstr>AGENDA</vt:lpstr>
      <vt:lpstr>       Island County Food Program Staff</vt:lpstr>
      <vt:lpstr>Certified Food Protection Manager Courses</vt:lpstr>
      <vt:lpstr>Announced inspections for routine inspections</vt:lpstr>
      <vt:lpstr>Survey Cards</vt:lpstr>
      <vt:lpstr>Online inspection reports</vt:lpstr>
      <vt:lpstr>Proposed Reclassification of food establishments by risk categories </vt:lpstr>
      <vt:lpstr>Employee Illness </vt:lpstr>
      <vt:lpstr>Employee Illness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Island County  Food Establishment Industry Meeting</dc:title>
  <dc:creator>Todd Appel</dc:creator>
  <cp:lastModifiedBy>Michelle McKee</cp:lastModifiedBy>
  <cp:revision>4</cp:revision>
  <cp:lastPrinted>2024-03-11T16:40:56Z</cp:lastPrinted>
  <dcterms:created xsi:type="dcterms:W3CDTF">2024-03-08T22:49:30Z</dcterms:created>
  <dcterms:modified xsi:type="dcterms:W3CDTF">2024-03-18T20:13:59Z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