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sldIdLst>
    <p:sldId id="259" r:id="rId5"/>
    <p:sldId id="265" r:id="rId6"/>
    <p:sldId id="946" r:id="rId7"/>
    <p:sldId id="949" r:id="rId8"/>
    <p:sldId id="950" r:id="rId9"/>
    <p:sldId id="952" r:id="rId10"/>
    <p:sldId id="953" r:id="rId11"/>
    <p:sldId id="945" r:id="rId12"/>
    <p:sldId id="955" r:id="rId13"/>
    <p:sldId id="942" r:id="rId14"/>
    <p:sldId id="943" r:id="rId15"/>
    <p:sldId id="944" r:id="rId16"/>
    <p:sldId id="325" r:id="rId17"/>
    <p:sldId id="924" r:id="rId18"/>
    <p:sldId id="925" r:id="rId19"/>
    <p:sldId id="918" r:id="rId20"/>
    <p:sldId id="926" r:id="rId21"/>
    <p:sldId id="920" r:id="rId22"/>
    <p:sldId id="927" r:id="rId23"/>
    <p:sldId id="921" r:id="rId24"/>
    <p:sldId id="928" r:id="rId25"/>
    <p:sldId id="922" r:id="rId26"/>
    <p:sldId id="929" r:id="rId27"/>
    <p:sldId id="923" r:id="rId28"/>
    <p:sldId id="930" r:id="rId29"/>
    <p:sldId id="919" r:id="rId30"/>
    <p:sldId id="937" r:id="rId31"/>
    <p:sldId id="936" r:id="rId32"/>
    <p:sldId id="931" r:id="rId33"/>
    <p:sldId id="938" r:id="rId34"/>
    <p:sldId id="932" r:id="rId35"/>
    <p:sldId id="939" r:id="rId36"/>
    <p:sldId id="933" r:id="rId37"/>
    <p:sldId id="940" r:id="rId38"/>
    <p:sldId id="934" r:id="rId39"/>
    <p:sldId id="941" r:id="rId40"/>
    <p:sldId id="935" r:id="rId41"/>
    <p:sldId id="679" r:id="rId42"/>
    <p:sldId id="311" r:id="rId43"/>
    <p:sldId id="956" r:id="rId44"/>
    <p:sldId id="957" r:id="rId45"/>
    <p:sldId id="312" r:id="rId46"/>
    <p:sldId id="315" r:id="rId47"/>
    <p:sldId id="916" r:id="rId48"/>
    <p:sldId id="328" r:id="rId49"/>
    <p:sldId id="911" r:id="rId50"/>
    <p:sldId id="917" r:id="rId51"/>
    <p:sldId id="285" r:id="rId52"/>
    <p:sldId id="28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371" autoAdjust="0"/>
    <p:restoredTop sz="94660"/>
  </p:normalViewPr>
  <p:slideViewPr>
    <p:cSldViewPr snapToGrid="0">
      <p:cViewPr varScale="1">
        <p:scale>
          <a:sx n="121" d="100"/>
          <a:sy n="121" d="100"/>
        </p:scale>
        <p:origin x="91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52E9C-80BE-5341-B0C8-76C05DCBAF4E}" type="datetimeFigureOut">
              <a:rPr lang="en-US" smtClean="0"/>
              <a:t>12/4/2024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5512E0-7264-6D46-8152-C9B37DD8490E}" type="slidenum">
              <a:rPr lang="en-US" smtClean="0"/>
              <a:t>‹#›</a:t>
            </a:fld>
            <a:endParaRPr lang="en-US"/>
          </a:p>
        </p:txBody>
      </p:sp>
    </p:spTree>
    <p:extLst>
      <p:ext uri="{BB962C8B-B14F-4D97-AF65-F5344CB8AC3E}">
        <p14:creationId xmlns:p14="http://schemas.microsoft.com/office/powerpoint/2010/main" val="40537450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dirty="0"/>
          </a:p>
        </p:txBody>
      </p:sp>
      <p:sp>
        <p:nvSpPr>
          <p:cNvPr id="37892" name="Slide Number Placeholder 3"/>
          <p:cNvSpPr>
            <a:spLocks noGrp="1"/>
          </p:cNvSpPr>
          <p:nvPr>
            <p:ph type="sldNum" sz="quarter" idx="5"/>
          </p:nvPr>
        </p:nvSpPr>
        <p:spPr>
          <a:noFill/>
        </p:spPr>
        <p:txBody>
          <a:bodyPr/>
          <a:lstStyle/>
          <a:p>
            <a:fld id="{7113C574-1916-405A-816C-F280B131325D}"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dirty="0"/>
          </a:p>
        </p:txBody>
      </p:sp>
      <p:sp>
        <p:nvSpPr>
          <p:cNvPr id="49156" name="Slide Number Placeholder 3"/>
          <p:cNvSpPr>
            <a:spLocks noGrp="1"/>
          </p:cNvSpPr>
          <p:nvPr>
            <p:ph type="sldNum" sz="quarter" idx="5"/>
          </p:nvPr>
        </p:nvSpPr>
        <p:spPr>
          <a:noFill/>
        </p:spPr>
        <p:txBody>
          <a:bodyPr/>
          <a:lstStyle/>
          <a:p>
            <a:pPr defTabSz="910415"/>
            <a:fld id="{0B4C4FF8-1688-43B6-8D35-F37BB64CE701}" type="slidenum">
              <a:rPr lang="en-US" smtClean="0"/>
              <a:pPr defTabSz="910415"/>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181100" y="696913"/>
            <a:ext cx="4648200" cy="3486150"/>
          </a:xfrm>
          <a:ln/>
        </p:spPr>
      </p:sp>
      <p:sp>
        <p:nvSpPr>
          <p:cNvPr id="49155" name="Notes Placeholder 2"/>
          <p:cNvSpPr>
            <a:spLocks noGrp="1"/>
          </p:cNvSpPr>
          <p:nvPr>
            <p:ph type="body" idx="1"/>
          </p:nvPr>
        </p:nvSpPr>
        <p:spPr>
          <a:noFill/>
          <a:ln/>
        </p:spPr>
        <p:txBody>
          <a:bodyPr/>
          <a:lstStyle/>
          <a:p>
            <a:endParaRPr lang="en-US"/>
          </a:p>
        </p:txBody>
      </p:sp>
      <p:sp>
        <p:nvSpPr>
          <p:cNvPr id="49156" name="Slide Number Placeholder 3"/>
          <p:cNvSpPr>
            <a:spLocks noGrp="1"/>
          </p:cNvSpPr>
          <p:nvPr>
            <p:ph type="sldNum" sz="quarter" idx="5"/>
          </p:nvPr>
        </p:nvSpPr>
        <p:spPr>
          <a:noFill/>
        </p:spPr>
        <p:txBody>
          <a:bodyPr/>
          <a:lstStyle/>
          <a:p>
            <a:pPr defTabSz="928147"/>
            <a:fld id="{0B4C4FF8-1688-43B6-8D35-F37BB64CE701}" type="slidenum">
              <a:rPr lang="en-US" smtClean="0"/>
              <a:pPr defTabSz="928147"/>
              <a:t>38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pPr defTabSz="910415"/>
            <a:fld id="{035C36DC-3B34-4A92-8526-818B2F59C83F}" type="slidenum">
              <a:rPr lang="en-US" smtClean="0"/>
              <a:pPr defTabSz="910415"/>
              <a:t>39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pPr defTabSz="910415"/>
            <a:fld id="{035C36DC-3B34-4A92-8526-818B2F59C83F}" type="slidenum">
              <a:rPr lang="en-US" smtClean="0"/>
              <a:pPr defTabSz="910415"/>
              <a:t>40</a:t>
            </a:fld>
            <a:endParaRPr lang="en-US" dirty="0"/>
          </a:p>
        </p:txBody>
      </p:sp>
    </p:spTree>
    <p:extLst>
      <p:ext uri="{BB962C8B-B14F-4D97-AF65-F5344CB8AC3E}">
        <p14:creationId xmlns:p14="http://schemas.microsoft.com/office/powerpoint/2010/main" val="375512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pPr defTabSz="910415"/>
            <a:fld id="{035C36DC-3B34-4A92-8526-818B2F59C83F}" type="slidenum">
              <a:rPr lang="en-US" smtClean="0"/>
              <a:pPr defTabSz="910415"/>
              <a:t>41</a:t>
            </a:fld>
            <a:endParaRPr lang="en-US" dirty="0"/>
          </a:p>
        </p:txBody>
      </p:sp>
    </p:spTree>
    <p:extLst>
      <p:ext uri="{BB962C8B-B14F-4D97-AF65-F5344CB8AC3E}">
        <p14:creationId xmlns:p14="http://schemas.microsoft.com/office/powerpoint/2010/main" val="406266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pPr defTabSz="910415"/>
            <a:fld id="{035C36DC-3B34-4A92-8526-818B2F59C83F}" type="slidenum">
              <a:rPr lang="en-US" smtClean="0"/>
              <a:pPr defTabSz="910415"/>
              <a:t>42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pPr defTabSz="910415"/>
            <a:fld id="{035C36DC-3B34-4A92-8526-818B2F59C83F}" type="slidenum">
              <a:rPr lang="en-US" smtClean="0"/>
              <a:pPr defTabSz="910415"/>
              <a:t>43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FE7D661-1836-44F7-8FAF-35E8F866ECD3}" type="datetime1">
              <a:rPr lang="en-US" smtClean="0"/>
              <a:pPr/>
              <a:t>12/4/2024</a:t>
            </a:fld>
            <a:endParaRPr lang="en-US"/>
          </a:p>
        </p:txBody>
      </p:sp>
      <p:sp>
        <p:nvSpPr>
          <p:cNvPr id="8" name="Slide Number Placeholder 7"/>
          <p:cNvSpPr>
            <a:spLocks noGrp="1"/>
          </p:cNvSpPr>
          <p:nvPr>
            <p:ph type="sldNum" sz="quarter" idx="11"/>
          </p:nvPr>
        </p:nvSpPr>
        <p:spPr/>
        <p:txBody>
          <a:bodyPr/>
          <a:lstStyle/>
          <a:p>
            <a:fld id="{CE8079A4-7AA8-4A4F-87E2-7781EC5097DD}" type="slidenum">
              <a:rPr lang="en-US" smtClean="0"/>
              <a:pPr/>
              <a:t>‹#›</a:t>
            </a:fld>
            <a:endParaRPr lang="en-US"/>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F71CE-B899-4B2B-848D-9F12F0C901B6}"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7606D-E5C4-4C2F-8241-EC2663EF1CD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2CF1CA-F464-4B29-B867-EAF8A9B936E3}" type="datetime1">
              <a:rPr lang="en-US" smtClean="0"/>
              <a:pPr/>
              <a:t>12/4/2024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4900C92-5014-4907-B962-4BCA07874558}" type="slidenum">
              <a:rPr lang="en-US"/>
              <a:pPr>
                <a:defRPr/>
              </a:pPr>
              <a:t>‹#›</a:t>
            </a:fld>
            <a:endParaRPr lang="en-US"/>
          </a:p>
        </p:txBody>
      </p:sp>
    </p:spTree>
    <p:extLst>
      <p:ext uri="{BB962C8B-B14F-4D97-AF65-F5344CB8AC3E}">
        <p14:creationId xmlns:p14="http://schemas.microsoft.com/office/powerpoint/2010/main" val="2603191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69AF3AB-3602-4674-AF47-AB07639A14AF}" type="slidenum">
              <a:rPr lang="en-US"/>
              <a:pPr>
                <a:defRPr/>
              </a:pPr>
              <a:t>‹#›</a:t>
            </a:fld>
            <a:endParaRPr lang="en-US"/>
          </a:p>
        </p:txBody>
      </p:sp>
    </p:spTree>
    <p:extLst>
      <p:ext uri="{BB962C8B-B14F-4D97-AF65-F5344CB8AC3E}">
        <p14:creationId xmlns:p14="http://schemas.microsoft.com/office/powerpoint/2010/main" val="3404392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E6B357-51B9-47D2-A71D-0D06CB03185D}" type="datetime1">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CB827-F132-4DF6-9FB9-4035A4C798EF}" type="datetime1">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92A601-7D32-4ED7-AD1A-974B6DDBDCDC}" type="datetime1">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3A17B41-4A0C-4639-A132-E5C8F99A4BE8}" type="datetime1">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079A4-7AA8-4A4F-87E2-7781EC5097DD}" type="slidenum">
              <a:rPr lang="en-US" smtClean="0"/>
              <a:pPr/>
              <a:t>‹#›</a:t>
            </a:fld>
            <a:endParaRPr lang="en-US"/>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9967FD-6084-4075-993E-77EC8038773F}" type="datetime1">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88B47-74BA-4873-ADAE-EB0120124E83}" type="datetime1">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CF52C1-9A39-494C-9977-BBEFAB872C1F}" type="datetime1">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1EACE2-EA00-4376-9A66-47ABB8B02CF5}" type="datetime1">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Rectangle 10"/>
          <p:cNvSpPr/>
          <p:nvPr/>
        </p:nvSpPr>
        <p:spPr>
          <a:xfrm>
            <a:off x="8567928" y="6285684"/>
            <a:ext cx="576072" cy="572316"/>
          </a:xfrm>
          <a:prstGeom prst="rect">
            <a:avLst/>
          </a:prstGeom>
          <a:solidFill>
            <a:srgbClr val="D26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469352"/>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684228"/>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69145" y="6017786"/>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A47DADC-55EA-4839-91C8-5BCC0EC06F5C}" type="datetime1">
              <a:rPr lang="en-US" smtClean="0"/>
              <a:pPr/>
              <a:t>12/4/2024</a:t>
            </a:fld>
            <a:endParaRPr lang="en-US" dirty="0"/>
          </a:p>
        </p:txBody>
      </p:sp>
      <p:sp>
        <p:nvSpPr>
          <p:cNvPr id="6" name="Slide Number Placeholder 5"/>
          <p:cNvSpPr>
            <a:spLocks noGrp="1"/>
          </p:cNvSpPr>
          <p:nvPr>
            <p:ph type="sldNum" sz="quarter" idx="4"/>
          </p:nvPr>
        </p:nvSpPr>
        <p:spPr>
          <a:xfrm>
            <a:off x="8100367" y="6396723"/>
            <a:ext cx="941203" cy="301752"/>
          </a:xfrm>
          <a:prstGeom prst="rect">
            <a:avLst/>
          </a:prstGeom>
        </p:spPr>
        <p:txBody>
          <a:bodyPr vert="horz" lIns="91440" tIns="45720" rIns="91440" bIns="45720" rtlCol="0" anchor="ctr"/>
          <a:lstStyle>
            <a:lvl1pPr algn="r">
              <a:defRPr sz="1400" b="1" i="1">
                <a:solidFill>
                  <a:schemeClr val="tx1"/>
                </a:solidFill>
              </a:defRPr>
            </a:lvl1pPr>
          </a:lstStyle>
          <a:p>
            <a:fld id="{CE8079A4-7AA8-4A4F-87E2-7781EC5097DD}" type="slidenum">
              <a:rPr lang="en-US" smtClean="0"/>
              <a:pPr/>
              <a:t>‹#›</a:t>
            </a:fld>
            <a:endParaRPr lang="en-US" dirty="0"/>
          </a:p>
        </p:txBody>
      </p:sp>
      <p:sp>
        <p:nvSpPr>
          <p:cNvPr id="5" name="Footer Placeholder 4"/>
          <p:cNvSpPr>
            <a:spLocks noGrp="1"/>
          </p:cNvSpPr>
          <p:nvPr>
            <p:ph type="ftr" sz="quarter" idx="3"/>
          </p:nvPr>
        </p:nvSpPr>
        <p:spPr>
          <a:xfrm>
            <a:off x="6039416" y="5970825"/>
            <a:ext cx="2246489" cy="255926"/>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 id="2147483671" r:id="rId11"/>
    <p:sldLayoutId id="2147483673" r:id="rId12"/>
    <p:sldLayoutId id="2147483675" r:id="rId13"/>
  </p:sldLayoutIdLst>
  <p:hf hdr="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3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2.xml"/><Relationship Id="rId4" Type="http://schemas.openxmlformats.org/officeDocument/2006/relationships/image" Target="../media/image24.emf"/></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1763836" y="659824"/>
            <a:ext cx="5798787" cy="908654"/>
          </a:xfrm>
        </p:spPr>
        <p:txBody>
          <a:bodyPr>
            <a:noAutofit/>
          </a:bodyPr>
          <a:lstStyle/>
          <a:p>
            <a:pPr marL="0" marR="0" algn="ctr">
              <a:lnSpc>
                <a:spcPts val="2860"/>
              </a:lnSpc>
              <a:spcBef>
                <a:spcPts val="0"/>
              </a:spcBef>
              <a:spcAft>
                <a:spcPts val="0"/>
              </a:spcAft>
            </a:pPr>
            <a:r>
              <a:rPr lang="en-US" sz="2400" dirty="0">
                <a:effectLst/>
                <a:latin typeface="Lucida Fax" panose="02060602050505020204" pitchFamily="18" charset="77"/>
                <a:ea typeface="Times New Roman" panose="02020603050405020304" pitchFamily="18" charset="0"/>
              </a:rPr>
              <a:t>Element 7, Parks &amp; Recreation, 2025 Island County Comprehensive Plan </a:t>
            </a:r>
            <a:r>
              <a:rPr lang="en-US" sz="2400" dirty="0">
                <a:effectLst>
                  <a:outerShdw blurRad="50800" dist="38100" dir="2700000" algn="tl" rotWithShape="0">
                    <a:prstClr val="black">
                      <a:alpha val="40000"/>
                    </a:prstClr>
                  </a:outerShdw>
                </a:effectLst>
              </a:rPr>
              <a:t> </a:t>
            </a:r>
          </a:p>
        </p:txBody>
      </p:sp>
      <p:sp>
        <p:nvSpPr>
          <p:cNvPr id="39939" name="Rectangle 3"/>
          <p:cNvSpPr>
            <a:spLocks noGrp="1" noChangeArrowheads="1"/>
          </p:cNvSpPr>
          <p:nvPr>
            <p:ph type="subTitle" idx="1"/>
          </p:nvPr>
        </p:nvSpPr>
        <p:spPr>
          <a:xfrm>
            <a:off x="1763835" y="5513608"/>
            <a:ext cx="5798788" cy="779616"/>
          </a:xfrm>
          <a:effectLst>
            <a:outerShdw dist="35921" dir="2700000" algn="ctr" rotWithShape="0">
              <a:schemeClr val="bg2"/>
            </a:outerShdw>
          </a:effectLst>
        </p:spPr>
        <p:txBody>
          <a:bodyPr>
            <a:normAutofit/>
          </a:bodyPr>
          <a:lstStyle/>
          <a:p>
            <a:pPr algn="ctr">
              <a:lnSpc>
                <a:spcPct val="90000"/>
              </a:lnSpc>
              <a:spcBef>
                <a:spcPts val="400"/>
              </a:spcBef>
              <a:defRPr/>
            </a:pPr>
            <a:r>
              <a:rPr lang="en-US" sz="2000" dirty="0">
                <a:solidFill>
                  <a:schemeClr val="accent2">
                    <a:lumMod val="40000"/>
                    <a:lumOff val="60000"/>
                  </a:schemeClr>
                </a:solidFill>
                <a:effectLst>
                  <a:outerShdw blurRad="50800" dist="38100" dir="2700000" algn="tl" rotWithShape="0">
                    <a:prstClr val="black">
                      <a:alpha val="40000"/>
                    </a:prstClr>
                  </a:outerShdw>
                </a:effectLst>
                <a:latin typeface="Cambria"/>
                <a:cs typeface="Cambria"/>
              </a:rPr>
              <a:t>December 2024</a:t>
            </a:r>
          </a:p>
        </p:txBody>
      </p:sp>
      <p:sp>
        <p:nvSpPr>
          <p:cNvPr id="6146" name="Rectangle 9"/>
          <p:cNvSpPr>
            <a:spLocks noGrp="1" noChangeArrowheads="1"/>
          </p:cNvSpPr>
          <p:nvPr>
            <p:ph type="sldNum" sz="quarter" idx="12"/>
          </p:nvPr>
        </p:nvSpPr>
        <p:spPr>
          <a:xfrm>
            <a:off x="8316917" y="6447843"/>
            <a:ext cx="634750" cy="301227"/>
          </a:xfrm>
          <a:noFill/>
        </p:spPr>
        <p:txBody>
          <a:bodyPr/>
          <a:lstStyle/>
          <a:p>
            <a:pPr algn="r"/>
            <a:fld id="{F21DBFCC-BC9F-450D-8B3F-CAEF21FC5F19}" type="slidenum">
              <a:rPr lang="en-US" sz="1400" b="1" i="1" smtClean="0">
                <a:solidFill>
                  <a:schemeClr val="tx2">
                    <a:lumMod val="40000"/>
                    <a:lumOff val="60000"/>
                  </a:schemeClr>
                </a:solidFill>
                <a:effectLst>
                  <a:outerShdw blurRad="38100" dist="38100" dir="2700000" algn="tl">
                    <a:srgbClr val="000000">
                      <a:alpha val="43137"/>
                    </a:srgbClr>
                  </a:outerShdw>
                </a:effectLst>
              </a:rPr>
              <a:pPr algn="r"/>
              <a:t>1</a:t>
            </a:fld>
            <a:endParaRPr lang="en-US" sz="1400" b="1" i="1" dirty="0">
              <a:solidFill>
                <a:schemeClr val="tx2">
                  <a:lumMod val="40000"/>
                  <a:lumOff val="60000"/>
                </a:schemeClr>
              </a:solidFill>
              <a:effectLst>
                <a:outerShdw blurRad="38100" dist="38100" dir="2700000" algn="tl">
                  <a:srgbClr val="000000">
                    <a:alpha val="43137"/>
                  </a:srgbClr>
                </a:outerShdw>
              </a:effectLst>
            </a:endParaRPr>
          </a:p>
        </p:txBody>
      </p:sp>
      <p:pic>
        <p:nvPicPr>
          <p:cNvPr id="6" name="Picture 5" descr="Whidbey Island Parks - Information and Reviews">
            <a:extLst>
              <a:ext uri="{FF2B5EF4-FFF2-40B4-BE49-F238E27FC236}">
                <a16:creationId xmlns:a16="http://schemas.microsoft.com/office/drawing/2014/main" id="{A1C069DD-750E-2334-B132-2BC2B67ED5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9143" y="1649896"/>
            <a:ext cx="5667956" cy="3782294"/>
          </a:xfrm>
          <a:prstGeom prst="rect">
            <a:avLst/>
          </a:prstGeom>
          <a:noFill/>
          <a:ln w="19050">
            <a:solidFill>
              <a:schemeClr val="accent2">
                <a:lumMod val="40000"/>
                <a:lumOff val="60000"/>
              </a:schemeClr>
            </a:solidFill>
          </a:ln>
        </p:spPr>
      </p:pic>
    </p:spTree>
    <p:extLst>
      <p:ext uri="{BB962C8B-B14F-4D97-AF65-F5344CB8AC3E}">
        <p14:creationId xmlns:p14="http://schemas.microsoft.com/office/powerpoint/2010/main" val="1321103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700708" y="1545573"/>
            <a:ext cx="7742582" cy="525989"/>
          </a:xfrm>
        </p:spPr>
        <p:txBody>
          <a:bodyPr>
            <a:noAutofit/>
          </a:bodyPr>
          <a:lstStyle/>
          <a:p>
            <a:pPr algn="ctr">
              <a:defRPr/>
            </a:pPr>
            <a:r>
              <a:rPr lang="en-US" sz="2400" dirty="0">
                <a:effectLst>
                  <a:outerShdw blurRad="50800" dist="38100" dir="2700000" algn="tl" rotWithShape="0">
                    <a:prstClr val="black">
                      <a:alpha val="40000"/>
                    </a:prstClr>
                  </a:outerShdw>
                </a:effectLst>
              </a:rPr>
              <a:t>Satisfaction </a:t>
            </a:r>
            <a:br>
              <a:rPr lang="en-US" sz="2400" dirty="0">
                <a:effectLst>
                  <a:outerShdw blurRad="50800" dist="38100" dir="2700000" algn="tl" rotWithShape="0">
                    <a:prstClr val="black">
                      <a:alpha val="40000"/>
                    </a:prstClr>
                  </a:outerShdw>
                </a:effectLst>
              </a:rPr>
            </a:br>
            <a:r>
              <a:rPr lang="en-US" sz="2400" dirty="0">
                <a:effectLst>
                  <a:outerShdw blurRad="50800" dist="38100" dir="2700000" algn="tl" rotWithShape="0">
                    <a:prstClr val="black">
                      <a:alpha val="40000"/>
                    </a:prstClr>
                  </a:outerShdw>
                </a:effectLst>
              </a:rPr>
              <a:t>What is </a:t>
            </a:r>
            <a:r>
              <a:rPr lang="en-US" sz="2000" dirty="0">
                <a:effectLst>
                  <a:outerShdw blurRad="50800" dist="38100" dir="2700000" algn="tl" rotWithShape="0">
                    <a:prstClr val="black">
                      <a:alpha val="40000"/>
                    </a:prstClr>
                  </a:outerShdw>
                </a:effectLst>
              </a:rPr>
              <a:t>the level of satisfaction with the conservation areas, trails, parks, and recreation facilities current provided in Island County?</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10</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680829" y="4584031"/>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1755895840"/>
              </p:ext>
            </p:extLst>
          </p:nvPr>
        </p:nvGraphicFramePr>
        <p:xfrm>
          <a:off x="700708" y="2292221"/>
          <a:ext cx="7742582" cy="222504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Satisfaction ratings of facilities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20000"/>
                              <a:lumOff val="80000"/>
                            </a:schemeClr>
                          </a:solidFill>
                        </a:rPr>
                        <a:t>Provided by State Parks, DNR, WDFW</a:t>
                      </a:r>
                    </a:p>
                  </a:txBody>
                  <a:tcPr>
                    <a:noFill/>
                  </a:tcPr>
                </a:tc>
                <a:tc>
                  <a:txBody>
                    <a:bodyPr/>
                    <a:lstStyle/>
                    <a:p>
                      <a:pPr algn="r"/>
                      <a:r>
                        <a:rPr lang="en-US" i="1" dirty="0">
                          <a:solidFill>
                            <a:schemeClr val="tx2">
                              <a:lumMod val="20000"/>
                              <a:lumOff val="80000"/>
                            </a:schemeClr>
                          </a:solidFill>
                        </a:rPr>
                        <a:t>3.65</a:t>
                      </a:r>
                    </a:p>
                  </a:txBody>
                  <a:tcPr>
                    <a:noFill/>
                  </a:tcPr>
                </a:tc>
                <a:extLst>
                  <a:ext uri="{0D108BD9-81ED-4DB2-BD59-A6C34878D82A}">
                    <a16:rowId xmlns:a16="http://schemas.microsoft.com/office/drawing/2014/main" val="631151366"/>
                  </a:ext>
                </a:extLst>
              </a:tr>
              <a:tr h="370840">
                <a:tc>
                  <a:txBody>
                    <a:bodyPr/>
                    <a:lstStyle/>
                    <a:p>
                      <a:r>
                        <a:rPr lang="en-US" i="1" dirty="0">
                          <a:solidFill>
                            <a:schemeClr val="tx2">
                              <a:lumMod val="20000"/>
                              <a:lumOff val="80000"/>
                            </a:schemeClr>
                          </a:solidFill>
                        </a:rPr>
                        <a:t>Provided by Park &amp; Recreation Districts (P&amp;RD), ports, and nonprofits</a:t>
                      </a:r>
                    </a:p>
                  </a:txBody>
                  <a:tcPr>
                    <a:noFill/>
                  </a:tcPr>
                </a:tc>
                <a:tc>
                  <a:txBody>
                    <a:bodyPr/>
                    <a:lstStyle/>
                    <a:p>
                      <a:pPr algn="r"/>
                      <a:r>
                        <a:rPr lang="en-US" i="1" dirty="0">
                          <a:solidFill>
                            <a:schemeClr val="tx2">
                              <a:lumMod val="20000"/>
                              <a:lumOff val="80000"/>
                            </a:schemeClr>
                          </a:solidFill>
                        </a:rPr>
                        <a:t>3.62</a:t>
                      </a:r>
                    </a:p>
                  </a:txBody>
                  <a:tcPr>
                    <a:noFill/>
                  </a:tcPr>
                </a:tc>
                <a:extLst>
                  <a:ext uri="{0D108BD9-81ED-4DB2-BD59-A6C34878D82A}">
                    <a16:rowId xmlns:a16="http://schemas.microsoft.com/office/drawing/2014/main" val="3332611823"/>
                  </a:ext>
                </a:extLst>
              </a:tr>
              <a:tr h="370840">
                <a:tc>
                  <a:txBody>
                    <a:bodyPr/>
                    <a:lstStyle/>
                    <a:p>
                      <a:r>
                        <a:rPr lang="en-US" i="1" dirty="0">
                          <a:solidFill>
                            <a:schemeClr val="tx2">
                              <a:lumMod val="20000"/>
                              <a:lumOff val="80000"/>
                            </a:schemeClr>
                          </a:solidFill>
                        </a:rPr>
                        <a:t>Provided by all these agencies combined</a:t>
                      </a:r>
                    </a:p>
                  </a:txBody>
                  <a:tcPr>
                    <a:noFill/>
                  </a:tcPr>
                </a:tc>
                <a:tc>
                  <a:txBody>
                    <a:bodyPr/>
                    <a:lstStyle/>
                    <a:p>
                      <a:pPr algn="r"/>
                      <a:r>
                        <a:rPr lang="en-US" i="1" dirty="0">
                          <a:solidFill>
                            <a:schemeClr val="tx2">
                              <a:lumMod val="20000"/>
                              <a:lumOff val="80000"/>
                            </a:schemeClr>
                          </a:solidFill>
                        </a:rPr>
                        <a:t>3.58</a:t>
                      </a:r>
                    </a:p>
                  </a:txBody>
                  <a:tcPr>
                    <a:noFill/>
                  </a:tcPr>
                </a:tc>
                <a:extLst>
                  <a:ext uri="{0D108BD9-81ED-4DB2-BD59-A6C34878D82A}">
                    <a16:rowId xmlns:a16="http://schemas.microsoft.com/office/drawing/2014/main" val="1065388720"/>
                  </a:ext>
                </a:extLst>
              </a:tr>
              <a:tr h="370840">
                <a:tc>
                  <a:txBody>
                    <a:bodyPr/>
                    <a:lstStyle/>
                    <a:p>
                      <a:r>
                        <a:rPr lang="en-US" i="1" dirty="0">
                          <a:solidFill>
                            <a:schemeClr val="tx2">
                              <a:lumMod val="60000"/>
                              <a:lumOff val="40000"/>
                            </a:schemeClr>
                          </a:solidFill>
                        </a:rPr>
                        <a:t>Provided by Island County Parks and Public Works</a:t>
                      </a:r>
                    </a:p>
                  </a:txBody>
                  <a:tcPr>
                    <a:noFill/>
                  </a:tcPr>
                </a:tc>
                <a:tc>
                  <a:txBody>
                    <a:bodyPr/>
                    <a:lstStyle/>
                    <a:p>
                      <a:pPr algn="r"/>
                      <a:r>
                        <a:rPr lang="en-US" i="1" dirty="0">
                          <a:solidFill>
                            <a:schemeClr val="tx2">
                              <a:lumMod val="60000"/>
                              <a:lumOff val="40000"/>
                            </a:schemeClr>
                          </a:solidFill>
                        </a:rPr>
                        <a:t>3.56</a:t>
                      </a:r>
                    </a:p>
                  </a:txBody>
                  <a:tcPr>
                    <a:noFill/>
                  </a:tcPr>
                </a:tc>
                <a:extLst>
                  <a:ext uri="{0D108BD9-81ED-4DB2-BD59-A6C34878D82A}">
                    <a16:rowId xmlns:a16="http://schemas.microsoft.com/office/drawing/2014/main" val="2293260215"/>
                  </a:ext>
                </a:extLst>
              </a:tr>
              <a:tr h="370840">
                <a:tc>
                  <a:txBody>
                    <a:bodyPr/>
                    <a:lstStyle/>
                    <a:p>
                      <a:r>
                        <a:rPr lang="en-US" i="1" dirty="0">
                          <a:solidFill>
                            <a:schemeClr val="tx2">
                              <a:lumMod val="20000"/>
                              <a:lumOff val="80000"/>
                            </a:schemeClr>
                          </a:solidFill>
                        </a:rPr>
                        <a:t>Provided by School District recreation facilities</a:t>
                      </a:r>
                    </a:p>
                  </a:txBody>
                  <a:tcPr>
                    <a:noFill/>
                  </a:tcPr>
                </a:tc>
                <a:tc>
                  <a:txBody>
                    <a:bodyPr/>
                    <a:lstStyle/>
                    <a:p>
                      <a:pPr algn="r"/>
                      <a:r>
                        <a:rPr lang="en-US" i="1" dirty="0">
                          <a:solidFill>
                            <a:schemeClr val="tx2">
                              <a:lumMod val="20000"/>
                              <a:lumOff val="80000"/>
                            </a:schemeClr>
                          </a:solidFill>
                        </a:rPr>
                        <a:t>3.03</a:t>
                      </a:r>
                    </a:p>
                  </a:txBody>
                  <a:tcPr>
                    <a:noFill/>
                  </a:tcPr>
                </a:tc>
                <a:extLst>
                  <a:ext uri="{0D108BD9-81ED-4DB2-BD59-A6C34878D82A}">
                    <a16:rowId xmlns:a16="http://schemas.microsoft.com/office/drawing/2014/main" val="2471175124"/>
                  </a:ext>
                </a:extLst>
              </a:tr>
            </a:tbl>
          </a:graphicData>
        </a:graphic>
      </p:graphicFrame>
    </p:spTree>
    <p:extLst>
      <p:ext uri="{BB962C8B-B14F-4D97-AF65-F5344CB8AC3E}">
        <p14:creationId xmlns:p14="http://schemas.microsoft.com/office/powerpoint/2010/main" val="3936856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700708" y="1555507"/>
            <a:ext cx="7742582" cy="525989"/>
          </a:xfrm>
        </p:spPr>
        <p:txBody>
          <a:bodyPr>
            <a:noAutofit/>
          </a:bodyPr>
          <a:lstStyle/>
          <a:p>
            <a:pPr algn="ctr"/>
            <a:r>
              <a:rPr lang="en-US" sz="2400" dirty="0">
                <a:effectLst>
                  <a:outerShdw blurRad="50800" dist="38100" dir="2700000" algn="tl" rotWithShape="0">
                    <a:prstClr val="black">
                      <a:alpha val="40000"/>
                    </a:prstClr>
                  </a:outerShdw>
                </a:effectLst>
              </a:rPr>
              <a:t>Island County role</a:t>
            </a:r>
            <a:br>
              <a:rPr lang="en-US" sz="2400" dirty="0">
                <a:effectLst>
                  <a:outerShdw blurRad="50800" dist="38100" dir="2700000" algn="tl" rotWithShape="0">
                    <a:prstClr val="black">
                      <a:alpha val="40000"/>
                    </a:prstClr>
                  </a:outerShdw>
                </a:effectLst>
              </a:rPr>
            </a:br>
            <a:br>
              <a:rPr lang="en-US" sz="1100" dirty="0">
                <a:effectLst/>
                <a:latin typeface="Helvetica" pitchFamily="2" charset="0"/>
              </a:rPr>
            </a:br>
            <a:br>
              <a:rPr lang="en-US" sz="1100" dirty="0">
                <a:effectLst/>
                <a:latin typeface="Helvetica" pitchFamily="2" charset="0"/>
              </a:rPr>
            </a:br>
            <a:br>
              <a:rPr lang="en-US" sz="1100" dirty="0">
                <a:effectLst/>
                <a:latin typeface="Helvetica" pitchFamily="2" charset="0"/>
              </a:rPr>
            </a:br>
            <a:br>
              <a:rPr lang="en-US" sz="1100" dirty="0">
                <a:effectLst/>
                <a:latin typeface="Helvetica" pitchFamily="2" charset="0"/>
              </a:rPr>
            </a:br>
            <a:br>
              <a:rPr lang="en-US" sz="1100" dirty="0">
                <a:effectLst/>
                <a:latin typeface="Helvetica" pitchFamily="2" charset="0"/>
              </a:rPr>
            </a:br>
            <a:br>
              <a:rPr lang="en-US" sz="1100" dirty="0">
                <a:effectLst/>
                <a:latin typeface="Helvetica" pitchFamily="2" charset="0"/>
              </a:rPr>
            </a:br>
            <a:r>
              <a:rPr lang="en-US" sz="2400" dirty="0">
                <a:effectLst/>
              </a:rPr>
              <a:t>Island County Role</a:t>
            </a:r>
            <a:br>
              <a:rPr lang="en-US" sz="1100" dirty="0">
                <a:effectLst/>
                <a:latin typeface="Helvetica" pitchFamily="2" charset="0"/>
              </a:rPr>
            </a:br>
            <a:r>
              <a:rPr lang="en-US" sz="1800" dirty="0">
                <a:effectLst/>
              </a:rPr>
              <a:t>What type of role should Island County Parks and Public Works take in the development of conservation areas and parks?</a:t>
            </a:r>
            <a:br>
              <a:rPr lang="en-US" sz="1800" dirty="0">
                <a:effectLst/>
              </a:rPr>
            </a:br>
            <a:endParaRPr lang="en-US" sz="18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11</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680829" y="4395185"/>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2456488775"/>
              </p:ext>
            </p:extLst>
          </p:nvPr>
        </p:nvGraphicFramePr>
        <p:xfrm>
          <a:off x="700708" y="2103375"/>
          <a:ext cx="7742582" cy="222504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Role recommendations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20000"/>
                              <a:lumOff val="80000"/>
                            </a:schemeClr>
                          </a:solidFill>
                        </a:rPr>
                        <a:t>Include passive conservation and open space</a:t>
                      </a:r>
                    </a:p>
                  </a:txBody>
                  <a:tcPr>
                    <a:noFill/>
                  </a:tcPr>
                </a:tc>
                <a:tc>
                  <a:txBody>
                    <a:bodyPr/>
                    <a:lstStyle/>
                    <a:p>
                      <a:pPr algn="r"/>
                      <a:r>
                        <a:rPr lang="en-US" i="1" dirty="0">
                          <a:solidFill>
                            <a:schemeClr val="tx2">
                              <a:lumMod val="20000"/>
                              <a:lumOff val="80000"/>
                            </a:schemeClr>
                          </a:solidFill>
                        </a:rPr>
                        <a:t>2.69</a:t>
                      </a:r>
                    </a:p>
                  </a:txBody>
                  <a:tcPr>
                    <a:noFill/>
                  </a:tcPr>
                </a:tc>
                <a:extLst>
                  <a:ext uri="{0D108BD9-81ED-4DB2-BD59-A6C34878D82A}">
                    <a16:rowId xmlns:a16="http://schemas.microsoft.com/office/drawing/2014/main" val="4200262295"/>
                  </a:ext>
                </a:extLst>
              </a:tr>
              <a:tr h="370840">
                <a:tc>
                  <a:txBody>
                    <a:bodyPr/>
                    <a:lstStyle/>
                    <a:p>
                      <a:r>
                        <a:rPr lang="en-US" i="1" dirty="0">
                          <a:solidFill>
                            <a:schemeClr val="tx2">
                              <a:lumMod val="20000"/>
                              <a:lumOff val="80000"/>
                            </a:schemeClr>
                          </a:solidFill>
                        </a:rPr>
                        <a:t>Provide what no other agency can provide</a:t>
                      </a:r>
                    </a:p>
                  </a:txBody>
                  <a:tcPr>
                    <a:noFill/>
                  </a:tcPr>
                </a:tc>
                <a:tc>
                  <a:txBody>
                    <a:bodyPr/>
                    <a:lstStyle/>
                    <a:p>
                      <a:pPr algn="r"/>
                      <a:r>
                        <a:rPr lang="en-US" i="1" dirty="0">
                          <a:solidFill>
                            <a:schemeClr val="tx2">
                              <a:lumMod val="20000"/>
                              <a:lumOff val="80000"/>
                            </a:schemeClr>
                          </a:solidFill>
                        </a:rPr>
                        <a:t>2.60</a:t>
                      </a:r>
                    </a:p>
                  </a:txBody>
                  <a:tcPr>
                    <a:noFill/>
                  </a:tcPr>
                </a:tc>
                <a:extLst>
                  <a:ext uri="{0D108BD9-81ED-4DB2-BD59-A6C34878D82A}">
                    <a16:rowId xmlns:a16="http://schemas.microsoft.com/office/drawing/2014/main" val="631151366"/>
                  </a:ext>
                </a:extLst>
              </a:tr>
              <a:tr h="370840">
                <a:tc>
                  <a:txBody>
                    <a:bodyPr/>
                    <a:lstStyle/>
                    <a:p>
                      <a:r>
                        <a:rPr lang="en-US" i="1" dirty="0">
                          <a:solidFill>
                            <a:schemeClr val="tx2">
                              <a:lumMod val="20000"/>
                              <a:lumOff val="80000"/>
                            </a:schemeClr>
                          </a:solidFill>
                        </a:rPr>
                        <a:t>Include hike, bike, and horse trails</a:t>
                      </a:r>
                    </a:p>
                  </a:txBody>
                  <a:tcPr>
                    <a:noFill/>
                  </a:tcPr>
                </a:tc>
                <a:tc>
                  <a:txBody>
                    <a:bodyPr/>
                    <a:lstStyle/>
                    <a:p>
                      <a:pPr algn="r"/>
                      <a:r>
                        <a:rPr lang="en-US" i="1" dirty="0">
                          <a:solidFill>
                            <a:schemeClr val="tx2">
                              <a:lumMod val="20000"/>
                              <a:lumOff val="80000"/>
                            </a:schemeClr>
                          </a:solidFill>
                        </a:rPr>
                        <a:t>2.53</a:t>
                      </a:r>
                    </a:p>
                  </a:txBody>
                  <a:tcPr>
                    <a:noFill/>
                  </a:tcPr>
                </a:tc>
                <a:extLst>
                  <a:ext uri="{0D108BD9-81ED-4DB2-BD59-A6C34878D82A}">
                    <a16:rowId xmlns:a16="http://schemas.microsoft.com/office/drawing/2014/main" val="1065388720"/>
                  </a:ext>
                </a:extLst>
              </a:tr>
              <a:tr h="370840">
                <a:tc>
                  <a:txBody>
                    <a:bodyPr/>
                    <a:lstStyle/>
                    <a:p>
                      <a:r>
                        <a:rPr lang="en-US" i="1" dirty="0">
                          <a:solidFill>
                            <a:schemeClr val="bg2">
                              <a:lumMod val="50000"/>
                              <a:lumOff val="50000"/>
                            </a:schemeClr>
                          </a:solidFill>
                        </a:rPr>
                        <a:t>Include active recreation like waterfront, boating</a:t>
                      </a:r>
                    </a:p>
                  </a:txBody>
                  <a:tcPr>
                    <a:noFill/>
                  </a:tcPr>
                </a:tc>
                <a:tc>
                  <a:txBody>
                    <a:bodyPr/>
                    <a:lstStyle/>
                    <a:p>
                      <a:pPr algn="r"/>
                      <a:r>
                        <a:rPr lang="en-US" i="1" dirty="0">
                          <a:solidFill>
                            <a:schemeClr val="bg2">
                              <a:lumMod val="50000"/>
                              <a:lumOff val="50000"/>
                            </a:schemeClr>
                          </a:solidFill>
                        </a:rPr>
                        <a:t>2.42</a:t>
                      </a:r>
                    </a:p>
                  </a:txBody>
                  <a:tcPr>
                    <a:noFill/>
                  </a:tcPr>
                </a:tc>
                <a:extLst>
                  <a:ext uri="{0D108BD9-81ED-4DB2-BD59-A6C34878D82A}">
                    <a16:rowId xmlns:a16="http://schemas.microsoft.com/office/drawing/2014/main" val="2293260215"/>
                  </a:ext>
                </a:extLst>
              </a:tr>
              <a:tr h="370840">
                <a:tc>
                  <a:txBody>
                    <a:bodyPr/>
                    <a:lstStyle/>
                    <a:p>
                      <a:r>
                        <a:rPr lang="en-US" i="1" dirty="0">
                          <a:solidFill>
                            <a:schemeClr val="bg2">
                              <a:lumMod val="50000"/>
                              <a:lumOff val="50000"/>
                            </a:schemeClr>
                          </a:solidFill>
                        </a:rPr>
                        <a:t>Include campgrounds, meeting facilities, fairgrounds</a:t>
                      </a:r>
                    </a:p>
                  </a:txBody>
                  <a:tcPr>
                    <a:noFill/>
                  </a:tcPr>
                </a:tc>
                <a:tc>
                  <a:txBody>
                    <a:bodyPr/>
                    <a:lstStyle/>
                    <a:p>
                      <a:pPr algn="r"/>
                      <a:r>
                        <a:rPr lang="en-US" i="1" dirty="0">
                          <a:solidFill>
                            <a:schemeClr val="bg2">
                              <a:lumMod val="50000"/>
                              <a:lumOff val="50000"/>
                            </a:schemeClr>
                          </a:solidFill>
                        </a:rPr>
                        <a:t>2.13</a:t>
                      </a:r>
                    </a:p>
                  </a:txBody>
                  <a:tcPr>
                    <a:noFill/>
                  </a:tcPr>
                </a:tc>
                <a:extLst>
                  <a:ext uri="{0D108BD9-81ED-4DB2-BD59-A6C34878D82A}">
                    <a16:rowId xmlns:a16="http://schemas.microsoft.com/office/drawing/2014/main" val="2471175124"/>
                  </a:ext>
                </a:extLst>
              </a:tr>
            </a:tbl>
          </a:graphicData>
        </a:graphic>
      </p:graphicFrame>
    </p:spTree>
    <p:extLst>
      <p:ext uri="{BB962C8B-B14F-4D97-AF65-F5344CB8AC3E}">
        <p14:creationId xmlns:p14="http://schemas.microsoft.com/office/powerpoint/2010/main" val="4026225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700708" y="1972955"/>
            <a:ext cx="7742582" cy="525989"/>
          </a:xfrm>
        </p:spPr>
        <p:txBody>
          <a:bodyPr>
            <a:noAutofit/>
          </a:bodyPr>
          <a:lstStyle/>
          <a:p>
            <a:pPr algn="ctr"/>
            <a:br>
              <a:rPr lang="en-US" sz="1100" dirty="0">
                <a:effectLst/>
                <a:latin typeface="Helvetica" pitchFamily="2" charset="0"/>
              </a:rPr>
            </a:br>
            <a:br>
              <a:rPr lang="en-US" sz="1100" dirty="0">
                <a:effectLst/>
                <a:latin typeface="Helvetica" pitchFamily="2" charset="0"/>
              </a:rPr>
            </a:br>
            <a:br>
              <a:rPr lang="en-US" sz="1100" dirty="0">
                <a:effectLst/>
                <a:latin typeface="Helvetica" pitchFamily="2" charset="0"/>
              </a:rPr>
            </a:br>
            <a:br>
              <a:rPr lang="en-US" sz="1100" dirty="0">
                <a:effectLst/>
                <a:latin typeface="Helvetica" pitchFamily="2" charset="0"/>
              </a:rPr>
            </a:br>
            <a:br>
              <a:rPr lang="en-US" sz="1100" dirty="0">
                <a:effectLst/>
                <a:latin typeface="Helvetica" pitchFamily="2" charset="0"/>
              </a:rPr>
            </a:br>
            <a:br>
              <a:rPr lang="en-US" sz="1100" dirty="0">
                <a:effectLst/>
                <a:latin typeface="Helvetica" pitchFamily="2" charset="0"/>
              </a:rPr>
            </a:br>
            <a:r>
              <a:rPr lang="en-US" sz="2400" dirty="0">
                <a:effectLst/>
              </a:rPr>
              <a:t>Population increase</a:t>
            </a:r>
            <a:br>
              <a:rPr lang="en-US" sz="1100" dirty="0">
                <a:effectLst/>
                <a:latin typeface="Helvetica" pitchFamily="2" charset="0"/>
              </a:rPr>
            </a:br>
            <a:r>
              <a:rPr lang="en-US" sz="1800" dirty="0">
                <a:effectLst/>
              </a:rPr>
              <a:t>Island County population is projected to increase from 87,700 persons in 2022 to 105,250 persons by 2050 or by 17,550 or by 20% additional people. Will existing conservation areas, trails, parks, and recreation facilities be sufficient to meet this population increase?</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12</a:t>
            </a:fld>
            <a:endParaRPr lang="en-US" dirty="0">
              <a:solidFill>
                <a:schemeClr val="tx2">
                  <a:lumMod val="40000"/>
                  <a:lumOff val="60000"/>
                </a:schemeClr>
              </a:solidFill>
              <a:effectLst>
                <a:outerShdw blurRad="38100" dist="38100" dir="2700000" algn="tl">
                  <a:srgbClr val="000000">
                    <a:alpha val="43137"/>
                  </a:srgbClr>
                </a:outerShdw>
              </a:effectLst>
            </a:endParaRP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3905877864"/>
              </p:ext>
            </p:extLst>
          </p:nvPr>
        </p:nvGraphicFramePr>
        <p:xfrm>
          <a:off x="700708" y="2719603"/>
          <a:ext cx="7742582" cy="148336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Response</a:t>
                      </a:r>
                    </a:p>
                  </a:txBody>
                  <a:tcPr>
                    <a:noFill/>
                  </a:tcPr>
                </a:tc>
                <a:tc>
                  <a:txBody>
                    <a:bodyPr/>
                    <a:lstStyle/>
                    <a:p>
                      <a:pPr algn="r"/>
                      <a:r>
                        <a:rPr lang="en-US" b="0" i="1" dirty="0">
                          <a:solidFill>
                            <a:schemeClr val="bg2">
                              <a:lumMod val="50000"/>
                              <a:lumOff val="50000"/>
                            </a:schemeClr>
                          </a:solidFill>
                        </a:rPr>
                        <a:t>Percent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bg2">
                              <a:lumMod val="50000"/>
                              <a:lumOff val="50000"/>
                            </a:schemeClr>
                          </a:solidFill>
                        </a:rPr>
                        <a:t>Yes</a:t>
                      </a:r>
                    </a:p>
                  </a:txBody>
                  <a:tcPr>
                    <a:noFill/>
                  </a:tcPr>
                </a:tc>
                <a:tc>
                  <a:txBody>
                    <a:bodyPr/>
                    <a:lstStyle/>
                    <a:p>
                      <a:pPr algn="r"/>
                      <a:r>
                        <a:rPr lang="en-US" i="1" dirty="0">
                          <a:solidFill>
                            <a:schemeClr val="bg2">
                              <a:lumMod val="50000"/>
                              <a:lumOff val="50000"/>
                            </a:schemeClr>
                          </a:solidFill>
                        </a:rPr>
                        <a:t>4%</a:t>
                      </a:r>
                    </a:p>
                  </a:txBody>
                  <a:tcPr>
                    <a:noFill/>
                  </a:tcPr>
                </a:tc>
                <a:extLst>
                  <a:ext uri="{0D108BD9-81ED-4DB2-BD59-A6C34878D82A}">
                    <a16:rowId xmlns:a16="http://schemas.microsoft.com/office/drawing/2014/main" val="631151366"/>
                  </a:ext>
                </a:extLst>
              </a:tr>
              <a:tr h="370840">
                <a:tc>
                  <a:txBody>
                    <a:bodyPr/>
                    <a:lstStyle/>
                    <a:p>
                      <a:r>
                        <a:rPr lang="en-US" i="1" dirty="0">
                          <a:solidFill>
                            <a:schemeClr val="tx2">
                              <a:lumMod val="60000"/>
                              <a:lumOff val="40000"/>
                            </a:schemeClr>
                          </a:solidFill>
                        </a:rPr>
                        <a:t>Maybe</a:t>
                      </a:r>
                    </a:p>
                  </a:txBody>
                  <a:tcPr>
                    <a:noFill/>
                  </a:tcPr>
                </a:tc>
                <a:tc>
                  <a:txBody>
                    <a:bodyPr/>
                    <a:lstStyle/>
                    <a:p>
                      <a:pPr algn="r"/>
                      <a:r>
                        <a:rPr lang="en-US" i="1" dirty="0">
                          <a:solidFill>
                            <a:schemeClr val="tx2">
                              <a:lumMod val="60000"/>
                              <a:lumOff val="40000"/>
                            </a:schemeClr>
                          </a:solidFill>
                        </a:rPr>
                        <a:t>40%</a:t>
                      </a:r>
                    </a:p>
                  </a:txBody>
                  <a:tcPr>
                    <a:noFill/>
                  </a:tcPr>
                </a:tc>
                <a:extLst>
                  <a:ext uri="{0D108BD9-81ED-4DB2-BD59-A6C34878D82A}">
                    <a16:rowId xmlns:a16="http://schemas.microsoft.com/office/drawing/2014/main" val="3332611823"/>
                  </a:ext>
                </a:extLst>
              </a:tr>
              <a:tr h="370840">
                <a:tc>
                  <a:txBody>
                    <a:bodyPr/>
                    <a:lstStyle/>
                    <a:p>
                      <a:r>
                        <a:rPr lang="en-US" i="1" dirty="0">
                          <a:solidFill>
                            <a:schemeClr val="tx2">
                              <a:lumMod val="60000"/>
                              <a:lumOff val="40000"/>
                            </a:schemeClr>
                          </a:solidFill>
                        </a:rPr>
                        <a:t>No</a:t>
                      </a:r>
                    </a:p>
                  </a:txBody>
                  <a:tcPr>
                    <a:noFill/>
                  </a:tcPr>
                </a:tc>
                <a:tc>
                  <a:txBody>
                    <a:bodyPr/>
                    <a:lstStyle/>
                    <a:p>
                      <a:pPr algn="r"/>
                      <a:r>
                        <a:rPr lang="en-US" i="1" dirty="0">
                          <a:solidFill>
                            <a:schemeClr val="tx2">
                              <a:lumMod val="60000"/>
                              <a:lumOff val="40000"/>
                            </a:schemeClr>
                          </a:solidFill>
                        </a:rPr>
                        <a:t>56%</a:t>
                      </a:r>
                    </a:p>
                  </a:txBody>
                  <a:tcPr>
                    <a:noFill/>
                  </a:tcPr>
                </a:tc>
                <a:extLst>
                  <a:ext uri="{0D108BD9-81ED-4DB2-BD59-A6C34878D82A}">
                    <a16:rowId xmlns:a16="http://schemas.microsoft.com/office/drawing/2014/main" val="1065388720"/>
                  </a:ext>
                </a:extLst>
              </a:tr>
            </a:tbl>
          </a:graphicData>
        </a:graphic>
      </p:graphicFrame>
    </p:spTree>
    <p:extLst>
      <p:ext uri="{BB962C8B-B14F-4D97-AF65-F5344CB8AC3E}">
        <p14:creationId xmlns:p14="http://schemas.microsoft.com/office/powerpoint/2010/main" val="2434291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364812"/>
            <a:ext cx="8654187" cy="525989"/>
          </a:xfrm>
        </p:spPr>
        <p:txBody>
          <a:bodyPr>
            <a:noAutofit/>
          </a:bodyPr>
          <a:lstStyle/>
          <a:p>
            <a:pPr algn="ctr">
              <a:defRPr/>
            </a:pPr>
            <a:br>
              <a:rPr lang="en-US" sz="3200" dirty="0">
                <a:effectLst>
                  <a:outerShdw blurRad="50800" dist="38100" dir="2700000" algn="tl" rotWithShape="0">
                    <a:prstClr val="black">
                      <a:alpha val="40000"/>
                    </a:prstClr>
                  </a:outerShdw>
                </a:effectLst>
              </a:rPr>
            </a:br>
            <a:r>
              <a:rPr lang="en-US" sz="2800" dirty="0">
                <a:effectLst>
                  <a:outerShdw blurRad="50800" dist="38100" dir="2700000" algn="tl" rotWithShape="0">
                    <a:prstClr val="black">
                      <a:alpha val="40000"/>
                    </a:prstClr>
                  </a:outerShdw>
                </a:effectLst>
              </a:rPr>
              <a:t>Island County park and conservation area objectives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13</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974036"/>
            <a:ext cx="4327094" cy="4524315"/>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effectLst/>
              </a:rPr>
              <a:t>As the graphic illustrates, numerous conservation areas and parks are currently provided by Island County, Oak Harbor, Coupeville, Langley, Washington State Parks &amp; Recreation, Department of Natural Resources (DNR), Department of Fish &amp; Wildlife (WDFW), NAS Whidbey, North and South Whidbey Park &amp; Recreation Districts, Ports of Coupeville, South Whidbey, and </a:t>
            </a:r>
            <a:r>
              <a:rPr lang="en-US" i="1" dirty="0" err="1">
                <a:solidFill>
                  <a:schemeClr val="tx2">
                    <a:lumMod val="20000"/>
                    <a:lumOff val="80000"/>
                  </a:schemeClr>
                </a:solidFill>
                <a:effectLst/>
              </a:rPr>
              <a:t>Mabana</a:t>
            </a:r>
            <a:r>
              <a:rPr lang="en-US" i="1" dirty="0">
                <a:solidFill>
                  <a:schemeClr val="tx2">
                    <a:lumMod val="20000"/>
                    <a:lumOff val="80000"/>
                  </a:schemeClr>
                </a:solidFill>
                <a:effectLst/>
              </a:rPr>
              <a:t>, Oak Harbor, Coupeville, South Whidbey, and Stanwood/Camano Island School Districts, and nonprofit land trusts. </a:t>
            </a:r>
            <a:r>
              <a:rPr lang="en-US" i="1" dirty="0">
                <a:solidFill>
                  <a:schemeClr val="tx2">
                    <a:lumMod val="60000"/>
                    <a:lumOff val="40000"/>
                  </a:schemeClr>
                </a:solidFill>
                <a:effectLst/>
              </a:rPr>
              <a:t>How important are the following objectives in the updating of Element 7 Parks &amp; Recreation Plan to be realized by the coordination of the above participants?</a:t>
            </a:r>
          </a:p>
        </p:txBody>
      </p:sp>
      <p:pic>
        <p:nvPicPr>
          <p:cNvPr id="6" name="Picture 5">
            <a:extLst>
              <a:ext uri="{FF2B5EF4-FFF2-40B4-BE49-F238E27FC236}">
                <a16:creationId xmlns:a16="http://schemas.microsoft.com/office/drawing/2014/main" id="{2753AF9A-FDD1-B2F5-2670-575C10357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66" y="974036"/>
            <a:ext cx="4031221" cy="5216874"/>
          </a:xfrm>
          <a:prstGeom prst="rect">
            <a:avLst/>
          </a:prstGeom>
        </p:spPr>
      </p:pic>
    </p:spTree>
    <p:extLst>
      <p:ext uri="{BB962C8B-B14F-4D97-AF65-F5344CB8AC3E}">
        <p14:creationId xmlns:p14="http://schemas.microsoft.com/office/powerpoint/2010/main" val="1816065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494019"/>
            <a:ext cx="8654187" cy="525989"/>
          </a:xfrm>
        </p:spPr>
        <p:txBody>
          <a:bodyPr>
            <a:noAutofit/>
          </a:bodyPr>
          <a:lstStyle/>
          <a:p>
            <a:pPr algn="ctr">
              <a:defRPr/>
            </a:pPr>
            <a:br>
              <a:rPr lang="en-US" sz="2800" dirty="0">
                <a:effectLst>
                  <a:outerShdw blurRad="50800" dist="38100" dir="2700000" algn="tl" rotWithShape="0">
                    <a:prstClr val="black">
                      <a:alpha val="40000"/>
                    </a:prstClr>
                  </a:outerShdw>
                </a:effectLst>
              </a:rPr>
            </a:br>
            <a:r>
              <a:rPr lang="en-US" sz="2800" dirty="0">
                <a:effectLst>
                  <a:outerShdw blurRad="50800" dist="38100" dir="2700000" algn="tl" rotWithShape="0">
                    <a:prstClr val="black">
                      <a:alpha val="40000"/>
                    </a:prstClr>
                  </a:outerShdw>
                </a:effectLst>
              </a:rPr>
              <a:t>Objectives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14</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675859" y="5540154"/>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2408863064"/>
              </p:ext>
            </p:extLst>
          </p:nvPr>
        </p:nvGraphicFramePr>
        <p:xfrm>
          <a:off x="700708" y="1049825"/>
          <a:ext cx="7742582" cy="445008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Objective priorities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solidFill>
                        </a:rPr>
                        <a:t>Preserve significant wildlife habitat</a:t>
                      </a:r>
                    </a:p>
                  </a:txBody>
                  <a:tcPr>
                    <a:noFill/>
                  </a:tcPr>
                </a:tc>
                <a:tc>
                  <a:txBody>
                    <a:bodyPr/>
                    <a:lstStyle/>
                    <a:p>
                      <a:pPr algn="r"/>
                      <a:r>
                        <a:rPr lang="en-US" i="1" dirty="0">
                          <a:solidFill>
                            <a:schemeClr val="tx2"/>
                          </a:solidFill>
                        </a:rPr>
                        <a:t>4.37</a:t>
                      </a:r>
                    </a:p>
                  </a:txBody>
                  <a:tcPr>
                    <a:noFill/>
                  </a:tcPr>
                </a:tc>
                <a:extLst>
                  <a:ext uri="{0D108BD9-81ED-4DB2-BD59-A6C34878D82A}">
                    <a16:rowId xmlns:a16="http://schemas.microsoft.com/office/drawing/2014/main" val="76025681"/>
                  </a:ext>
                </a:extLst>
              </a:tr>
              <a:tr h="370840">
                <a:tc>
                  <a:txBody>
                    <a:bodyPr/>
                    <a:lstStyle/>
                    <a:p>
                      <a:r>
                        <a:rPr lang="en-US" i="1" dirty="0">
                          <a:solidFill>
                            <a:schemeClr val="tx2"/>
                          </a:solidFill>
                        </a:rPr>
                        <a:t>Preserve scenic and historic resources</a:t>
                      </a:r>
                    </a:p>
                  </a:txBody>
                  <a:tcPr>
                    <a:noFill/>
                  </a:tcPr>
                </a:tc>
                <a:tc>
                  <a:txBody>
                    <a:bodyPr/>
                    <a:lstStyle/>
                    <a:p>
                      <a:pPr algn="r"/>
                      <a:r>
                        <a:rPr lang="en-US" i="1" dirty="0">
                          <a:solidFill>
                            <a:schemeClr val="tx2"/>
                          </a:solidFill>
                        </a:rPr>
                        <a:t>4.14</a:t>
                      </a:r>
                    </a:p>
                  </a:txBody>
                  <a:tcPr>
                    <a:noFill/>
                  </a:tcPr>
                </a:tc>
                <a:extLst>
                  <a:ext uri="{0D108BD9-81ED-4DB2-BD59-A6C34878D82A}">
                    <a16:rowId xmlns:a16="http://schemas.microsoft.com/office/drawing/2014/main" val="1234966754"/>
                  </a:ext>
                </a:extLst>
              </a:tr>
              <a:tr h="370840">
                <a:tc>
                  <a:txBody>
                    <a:bodyPr/>
                    <a:lstStyle/>
                    <a:p>
                      <a:r>
                        <a:rPr lang="en-US" i="1" dirty="0">
                          <a:solidFill>
                            <a:schemeClr val="tx2">
                              <a:lumMod val="20000"/>
                              <a:lumOff val="80000"/>
                            </a:schemeClr>
                          </a:solidFill>
                        </a:rPr>
                        <a:t>Develop on and off-road hike and bike trails</a:t>
                      </a:r>
                    </a:p>
                  </a:txBody>
                  <a:tcPr>
                    <a:noFill/>
                  </a:tcPr>
                </a:tc>
                <a:tc>
                  <a:txBody>
                    <a:bodyPr/>
                    <a:lstStyle/>
                    <a:p>
                      <a:pPr algn="r"/>
                      <a:r>
                        <a:rPr lang="en-US" i="1" dirty="0">
                          <a:solidFill>
                            <a:schemeClr val="tx2">
                              <a:lumMod val="20000"/>
                              <a:lumOff val="80000"/>
                            </a:schemeClr>
                          </a:solidFill>
                        </a:rPr>
                        <a:t>3.48</a:t>
                      </a:r>
                    </a:p>
                  </a:txBody>
                  <a:tcPr>
                    <a:noFill/>
                  </a:tcPr>
                </a:tc>
                <a:extLst>
                  <a:ext uri="{0D108BD9-81ED-4DB2-BD59-A6C34878D82A}">
                    <a16:rowId xmlns:a16="http://schemas.microsoft.com/office/drawing/2014/main" val="644628959"/>
                  </a:ext>
                </a:extLst>
              </a:tr>
              <a:tr h="370840">
                <a:tc>
                  <a:txBody>
                    <a:bodyPr/>
                    <a:lstStyle/>
                    <a:p>
                      <a:r>
                        <a:rPr lang="en-US" i="1" dirty="0">
                          <a:solidFill>
                            <a:schemeClr val="tx2">
                              <a:lumMod val="20000"/>
                              <a:lumOff val="80000"/>
                            </a:schemeClr>
                          </a:solidFill>
                        </a:rPr>
                        <a:t>Develop resource-oriented parks with waterfront, picnic, gathering </a:t>
                      </a:r>
                    </a:p>
                  </a:txBody>
                  <a:tcPr>
                    <a:noFill/>
                  </a:tcPr>
                </a:tc>
                <a:tc>
                  <a:txBody>
                    <a:bodyPr/>
                    <a:lstStyle/>
                    <a:p>
                      <a:pPr algn="r"/>
                      <a:r>
                        <a:rPr lang="en-US" i="1" dirty="0">
                          <a:solidFill>
                            <a:schemeClr val="tx2">
                              <a:lumMod val="20000"/>
                              <a:lumOff val="80000"/>
                            </a:schemeClr>
                          </a:solidFill>
                        </a:rPr>
                        <a:t>3.38</a:t>
                      </a:r>
                    </a:p>
                  </a:txBody>
                  <a:tcPr>
                    <a:noFill/>
                  </a:tcPr>
                </a:tc>
                <a:extLst>
                  <a:ext uri="{0D108BD9-81ED-4DB2-BD59-A6C34878D82A}">
                    <a16:rowId xmlns:a16="http://schemas.microsoft.com/office/drawing/2014/main" val="1313634822"/>
                  </a:ext>
                </a:extLst>
              </a:tr>
              <a:tr h="370840">
                <a:tc>
                  <a:txBody>
                    <a:bodyPr/>
                    <a:lstStyle/>
                    <a:p>
                      <a:r>
                        <a:rPr lang="en-US" i="1" dirty="0">
                          <a:solidFill>
                            <a:schemeClr val="tx2">
                              <a:lumMod val="20000"/>
                              <a:lumOff val="80000"/>
                            </a:schemeClr>
                          </a:solidFill>
                        </a:rPr>
                        <a:t>Develop natural/historic interpretive exhibits and facilities</a:t>
                      </a:r>
                    </a:p>
                  </a:txBody>
                  <a:tcPr>
                    <a:noFill/>
                  </a:tcPr>
                </a:tc>
                <a:tc>
                  <a:txBody>
                    <a:bodyPr/>
                    <a:lstStyle/>
                    <a:p>
                      <a:pPr algn="r"/>
                      <a:r>
                        <a:rPr lang="en-US" i="1" dirty="0">
                          <a:solidFill>
                            <a:schemeClr val="tx2">
                              <a:lumMod val="20000"/>
                              <a:lumOff val="80000"/>
                            </a:schemeClr>
                          </a:solidFill>
                        </a:rPr>
                        <a:t>3.11</a:t>
                      </a:r>
                    </a:p>
                  </a:txBody>
                  <a:tcPr>
                    <a:noFill/>
                  </a:tcPr>
                </a:tc>
                <a:extLst>
                  <a:ext uri="{0D108BD9-81ED-4DB2-BD59-A6C34878D82A}">
                    <a16:rowId xmlns:a16="http://schemas.microsoft.com/office/drawing/2014/main" val="2023400587"/>
                  </a:ext>
                </a:extLst>
              </a:tr>
              <a:tr h="370840">
                <a:tc>
                  <a:txBody>
                    <a:bodyPr/>
                    <a:lstStyle/>
                    <a:p>
                      <a:r>
                        <a:rPr lang="en-US" i="1" dirty="0">
                          <a:solidFill>
                            <a:schemeClr val="tx2">
                              <a:lumMod val="20000"/>
                              <a:lumOff val="80000"/>
                            </a:schemeClr>
                          </a:solidFill>
                        </a:rPr>
                        <a:t>Develop hand-carry water trails</a:t>
                      </a:r>
                    </a:p>
                  </a:txBody>
                  <a:tcPr>
                    <a:noFill/>
                  </a:tcPr>
                </a:tc>
                <a:tc>
                  <a:txBody>
                    <a:bodyPr/>
                    <a:lstStyle/>
                    <a:p>
                      <a:pPr algn="r"/>
                      <a:r>
                        <a:rPr lang="en-US" i="1" dirty="0">
                          <a:solidFill>
                            <a:schemeClr val="tx2">
                              <a:lumMod val="20000"/>
                              <a:lumOff val="80000"/>
                            </a:schemeClr>
                          </a:solidFill>
                        </a:rPr>
                        <a:t>2.94</a:t>
                      </a:r>
                    </a:p>
                  </a:txBody>
                  <a:tcPr>
                    <a:noFill/>
                  </a:tcPr>
                </a:tc>
                <a:extLst>
                  <a:ext uri="{0D108BD9-81ED-4DB2-BD59-A6C34878D82A}">
                    <a16:rowId xmlns:a16="http://schemas.microsoft.com/office/drawing/2014/main" val="13449993"/>
                  </a:ext>
                </a:extLst>
              </a:tr>
              <a:tr h="370840">
                <a:tc>
                  <a:txBody>
                    <a:bodyPr/>
                    <a:lstStyle/>
                    <a:p>
                      <a:r>
                        <a:rPr lang="en-US" i="1" dirty="0">
                          <a:solidFill>
                            <a:schemeClr val="tx2">
                              <a:lumMod val="20000"/>
                              <a:lumOff val="80000"/>
                            </a:schemeClr>
                          </a:solidFill>
                        </a:rPr>
                        <a:t>Develop athletic parks with courts and fields</a:t>
                      </a:r>
                    </a:p>
                  </a:txBody>
                  <a:tcPr>
                    <a:noFill/>
                  </a:tcPr>
                </a:tc>
                <a:tc>
                  <a:txBody>
                    <a:bodyPr/>
                    <a:lstStyle/>
                    <a:p>
                      <a:pPr algn="r"/>
                      <a:r>
                        <a:rPr lang="en-US" i="1" dirty="0">
                          <a:solidFill>
                            <a:schemeClr val="tx2">
                              <a:lumMod val="20000"/>
                              <a:lumOff val="80000"/>
                            </a:schemeClr>
                          </a:solidFill>
                        </a:rPr>
                        <a:t>2.79</a:t>
                      </a:r>
                    </a:p>
                  </a:txBody>
                  <a:tcPr>
                    <a:noFill/>
                  </a:tcPr>
                </a:tc>
                <a:extLst>
                  <a:ext uri="{0D108BD9-81ED-4DB2-BD59-A6C34878D82A}">
                    <a16:rowId xmlns:a16="http://schemas.microsoft.com/office/drawing/2014/main" val="3530615554"/>
                  </a:ext>
                </a:extLst>
              </a:tr>
              <a:tr h="370840">
                <a:tc>
                  <a:txBody>
                    <a:bodyPr/>
                    <a:lstStyle/>
                    <a:p>
                      <a:r>
                        <a:rPr lang="en-US" i="1" dirty="0">
                          <a:solidFill>
                            <a:schemeClr val="tx2">
                              <a:lumMod val="20000"/>
                              <a:lumOff val="80000"/>
                            </a:schemeClr>
                          </a:solidFill>
                        </a:rPr>
                        <a:t>Develop dog parks and off-leash areas</a:t>
                      </a:r>
                    </a:p>
                  </a:txBody>
                  <a:tcPr>
                    <a:noFill/>
                  </a:tcPr>
                </a:tc>
                <a:tc>
                  <a:txBody>
                    <a:bodyPr/>
                    <a:lstStyle/>
                    <a:p>
                      <a:pPr algn="r"/>
                      <a:r>
                        <a:rPr lang="en-US" i="1" dirty="0">
                          <a:solidFill>
                            <a:schemeClr val="tx2">
                              <a:lumMod val="20000"/>
                              <a:lumOff val="80000"/>
                            </a:schemeClr>
                          </a:solidFill>
                        </a:rPr>
                        <a:t>2.52</a:t>
                      </a:r>
                    </a:p>
                  </a:txBody>
                  <a:tcPr>
                    <a:noFill/>
                  </a:tcPr>
                </a:tc>
                <a:extLst>
                  <a:ext uri="{0D108BD9-81ED-4DB2-BD59-A6C34878D82A}">
                    <a16:rowId xmlns:a16="http://schemas.microsoft.com/office/drawing/2014/main" val="1257134904"/>
                  </a:ext>
                </a:extLst>
              </a:tr>
              <a:tr h="370840">
                <a:tc>
                  <a:txBody>
                    <a:bodyPr/>
                    <a:lstStyle/>
                    <a:p>
                      <a:r>
                        <a:rPr lang="en-US" i="1" dirty="0">
                          <a:solidFill>
                            <a:schemeClr val="bg2">
                              <a:lumMod val="50000"/>
                              <a:lumOff val="50000"/>
                            </a:schemeClr>
                          </a:solidFill>
                        </a:rPr>
                        <a:t>Develop additional tent and RV campgrounds</a:t>
                      </a:r>
                    </a:p>
                  </a:txBody>
                  <a:tcPr>
                    <a:noFill/>
                  </a:tcPr>
                </a:tc>
                <a:tc>
                  <a:txBody>
                    <a:bodyPr/>
                    <a:lstStyle/>
                    <a:p>
                      <a:pPr algn="r"/>
                      <a:r>
                        <a:rPr lang="en-US" i="1" dirty="0">
                          <a:solidFill>
                            <a:schemeClr val="bg2">
                              <a:lumMod val="50000"/>
                              <a:lumOff val="50000"/>
                            </a:schemeClr>
                          </a:solidFill>
                        </a:rPr>
                        <a:t>2.46</a:t>
                      </a:r>
                    </a:p>
                  </a:txBody>
                  <a:tcPr>
                    <a:noFill/>
                  </a:tcPr>
                </a:tc>
                <a:extLst>
                  <a:ext uri="{0D108BD9-81ED-4DB2-BD59-A6C34878D82A}">
                    <a16:rowId xmlns:a16="http://schemas.microsoft.com/office/drawing/2014/main" val="845658685"/>
                  </a:ext>
                </a:extLst>
              </a:tr>
              <a:tr h="370840">
                <a:tc>
                  <a:txBody>
                    <a:bodyPr/>
                    <a:lstStyle/>
                    <a:p>
                      <a:r>
                        <a:rPr lang="en-US" i="1" dirty="0">
                          <a:solidFill>
                            <a:schemeClr val="bg2">
                              <a:lumMod val="50000"/>
                              <a:lumOff val="50000"/>
                            </a:schemeClr>
                          </a:solidFill>
                        </a:rPr>
                        <a:t>Develop indoor community/meeting facilities</a:t>
                      </a:r>
                    </a:p>
                  </a:txBody>
                  <a:tcPr>
                    <a:noFill/>
                  </a:tcPr>
                </a:tc>
                <a:tc>
                  <a:txBody>
                    <a:bodyPr/>
                    <a:lstStyle/>
                    <a:p>
                      <a:pPr algn="r"/>
                      <a:r>
                        <a:rPr lang="en-US" i="1" dirty="0">
                          <a:solidFill>
                            <a:schemeClr val="bg2">
                              <a:lumMod val="50000"/>
                              <a:lumOff val="50000"/>
                            </a:schemeClr>
                          </a:solidFill>
                        </a:rPr>
                        <a:t>2.43</a:t>
                      </a:r>
                    </a:p>
                  </a:txBody>
                  <a:tcPr>
                    <a:noFill/>
                  </a:tcPr>
                </a:tc>
                <a:extLst>
                  <a:ext uri="{0D108BD9-81ED-4DB2-BD59-A6C34878D82A}">
                    <a16:rowId xmlns:a16="http://schemas.microsoft.com/office/drawing/2014/main" val="2920871378"/>
                  </a:ext>
                </a:extLst>
              </a:tr>
              <a:tr h="370840">
                <a:tc>
                  <a:txBody>
                    <a:bodyPr/>
                    <a:lstStyle/>
                    <a:p>
                      <a:r>
                        <a:rPr lang="en-US" i="1" dirty="0">
                          <a:solidFill>
                            <a:schemeClr val="bg2">
                              <a:lumMod val="50000"/>
                              <a:lumOff val="50000"/>
                            </a:schemeClr>
                          </a:solidFill>
                        </a:rPr>
                        <a:t>Develop network of horse trails</a:t>
                      </a:r>
                    </a:p>
                  </a:txBody>
                  <a:tcPr>
                    <a:noFill/>
                  </a:tcPr>
                </a:tc>
                <a:tc>
                  <a:txBody>
                    <a:bodyPr/>
                    <a:lstStyle/>
                    <a:p>
                      <a:pPr algn="r"/>
                      <a:r>
                        <a:rPr lang="en-US" i="1" dirty="0">
                          <a:solidFill>
                            <a:schemeClr val="bg2">
                              <a:lumMod val="50000"/>
                              <a:lumOff val="50000"/>
                            </a:schemeClr>
                          </a:solidFill>
                        </a:rPr>
                        <a:t>2.09</a:t>
                      </a:r>
                    </a:p>
                  </a:txBody>
                  <a:tcPr>
                    <a:noFill/>
                  </a:tcPr>
                </a:tc>
                <a:extLst>
                  <a:ext uri="{0D108BD9-81ED-4DB2-BD59-A6C34878D82A}">
                    <a16:rowId xmlns:a16="http://schemas.microsoft.com/office/drawing/2014/main" val="440831110"/>
                  </a:ext>
                </a:extLst>
              </a:tr>
            </a:tbl>
          </a:graphicData>
        </a:graphic>
      </p:graphicFrame>
    </p:spTree>
    <p:extLst>
      <p:ext uri="{BB962C8B-B14F-4D97-AF65-F5344CB8AC3E}">
        <p14:creationId xmlns:p14="http://schemas.microsoft.com/office/powerpoint/2010/main" val="1722840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265422"/>
            <a:ext cx="8654187" cy="525989"/>
          </a:xfrm>
        </p:spPr>
        <p:txBody>
          <a:bodyPr>
            <a:noAutofit/>
          </a:bodyPr>
          <a:lstStyle/>
          <a:p>
            <a:pPr algn="ctr">
              <a:defRPr/>
            </a:pPr>
            <a:br>
              <a:rPr lang="en-US" sz="3200" dirty="0">
                <a:effectLst>
                  <a:outerShdw blurRad="50800" dist="38100" dir="2700000" algn="tl" rotWithShape="0">
                    <a:prstClr val="black">
                      <a:alpha val="40000"/>
                    </a:prstClr>
                  </a:outerShdw>
                </a:effectLst>
              </a:rPr>
            </a:br>
            <a:r>
              <a:rPr lang="en-US" sz="2800" dirty="0">
                <a:effectLst>
                  <a:outerShdw blurRad="50800" dist="38100" dir="2700000" algn="tl" rotWithShape="0">
                    <a:prstClr val="black">
                      <a:alpha val="40000"/>
                    </a:prstClr>
                  </a:outerShdw>
                </a:effectLst>
              </a:rPr>
              <a:t>Island County Parks and Public Works sites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15</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874646"/>
            <a:ext cx="4327094" cy="2585323"/>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effectLst/>
              </a:rPr>
              <a:t>As the above graphic indicates, there are 28 Island County parks including conservation or preservation areas that allow public access (the map does not include properties that do not allow access). </a:t>
            </a:r>
            <a:r>
              <a:rPr lang="en-US" i="1" dirty="0">
                <a:solidFill>
                  <a:schemeClr val="tx2">
                    <a:lumMod val="60000"/>
                    <a:lumOff val="40000"/>
                  </a:schemeClr>
                </a:solidFill>
                <a:effectLst/>
              </a:rPr>
              <a:t>Please indicate the extent to which you agree with the following comments about Island County parks and facilities.</a:t>
            </a:r>
          </a:p>
          <a:p>
            <a:endParaRPr lang="en-US" i="1" dirty="0">
              <a:solidFill>
                <a:schemeClr val="tx2">
                  <a:lumMod val="60000"/>
                  <a:lumOff val="40000"/>
                </a:schemeClr>
              </a:solidFill>
              <a:effectLst/>
            </a:endParaRPr>
          </a:p>
        </p:txBody>
      </p:sp>
      <p:pic>
        <p:nvPicPr>
          <p:cNvPr id="6" name="Picture 5">
            <a:extLst>
              <a:ext uri="{FF2B5EF4-FFF2-40B4-BE49-F238E27FC236}">
                <a16:creationId xmlns:a16="http://schemas.microsoft.com/office/drawing/2014/main" id="{4F2ABDCB-74BB-7950-D587-C25EDFA43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87" y="874646"/>
            <a:ext cx="4130612" cy="5345498"/>
          </a:xfrm>
          <a:prstGeom prst="rect">
            <a:avLst/>
          </a:prstGeom>
        </p:spPr>
      </p:pic>
    </p:spTree>
    <p:extLst>
      <p:ext uri="{BB962C8B-B14F-4D97-AF65-F5344CB8AC3E}">
        <p14:creationId xmlns:p14="http://schemas.microsoft.com/office/powerpoint/2010/main" val="1490496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603348"/>
            <a:ext cx="8654187" cy="525989"/>
          </a:xfrm>
        </p:spPr>
        <p:txBody>
          <a:bodyPr>
            <a:noAutofit/>
          </a:bodyPr>
          <a:lstStyle/>
          <a:p>
            <a:pPr algn="ctr">
              <a:defRPr/>
            </a:pPr>
            <a:br>
              <a:rPr lang="en-US" sz="3200" dirty="0">
                <a:effectLst>
                  <a:outerShdw blurRad="50800" dist="38100" dir="2700000" algn="tl" rotWithShape="0">
                    <a:prstClr val="black">
                      <a:alpha val="40000"/>
                    </a:prstClr>
                  </a:outerShdw>
                </a:effectLst>
              </a:rPr>
            </a:br>
            <a:r>
              <a:rPr lang="en-US" sz="2800" dirty="0">
                <a:effectLst>
                  <a:outerShdw blurRad="50800" dist="38100" dir="2700000" algn="tl" rotWithShape="0">
                    <a:prstClr val="black">
                      <a:alpha val="40000"/>
                    </a:prstClr>
                  </a:outerShdw>
                </a:effectLst>
              </a:rPr>
              <a:t>Island County Parks &amp; Public Works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16</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702106" y="3424444"/>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605011935"/>
              </p:ext>
            </p:extLst>
          </p:nvPr>
        </p:nvGraphicFramePr>
        <p:xfrm>
          <a:off x="675861" y="1179032"/>
          <a:ext cx="7767429" cy="2225040"/>
        </p:xfrm>
        <a:graphic>
          <a:graphicData uri="http://schemas.openxmlformats.org/drawingml/2006/table">
            <a:tbl>
              <a:tblPr firstRow="1" bandRow="1">
                <a:tableStyleId>{5C22544A-7EE6-4342-B048-85BDC9FD1C3A}</a:tableStyleId>
              </a:tblPr>
              <a:tblGrid>
                <a:gridCol w="6882847">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Priorities for 28 Island County parks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60000"/>
                              <a:lumOff val="40000"/>
                            </a:schemeClr>
                          </a:solidFill>
                        </a:rPr>
                        <a:t>Develop more parks to meet future demand</a:t>
                      </a:r>
                    </a:p>
                  </a:txBody>
                  <a:tcPr>
                    <a:noFill/>
                  </a:tcPr>
                </a:tc>
                <a:tc>
                  <a:txBody>
                    <a:bodyPr/>
                    <a:lstStyle/>
                    <a:p>
                      <a:pPr algn="r"/>
                      <a:r>
                        <a:rPr lang="en-US" i="1" dirty="0">
                          <a:solidFill>
                            <a:schemeClr val="tx2">
                              <a:lumMod val="60000"/>
                              <a:lumOff val="40000"/>
                            </a:schemeClr>
                          </a:solidFill>
                        </a:rPr>
                        <a:t>3.76</a:t>
                      </a:r>
                    </a:p>
                  </a:txBody>
                  <a:tcPr>
                    <a:noFill/>
                  </a:tcPr>
                </a:tc>
                <a:extLst>
                  <a:ext uri="{0D108BD9-81ED-4DB2-BD59-A6C34878D82A}">
                    <a16:rowId xmlns:a16="http://schemas.microsoft.com/office/drawing/2014/main" val="2755684751"/>
                  </a:ext>
                </a:extLst>
              </a:tr>
              <a:tr h="370840">
                <a:tc>
                  <a:txBody>
                    <a:bodyPr/>
                    <a:lstStyle/>
                    <a:p>
                      <a:r>
                        <a:rPr lang="en-US" i="1" dirty="0">
                          <a:solidFill>
                            <a:schemeClr val="tx2">
                              <a:lumMod val="60000"/>
                              <a:lumOff val="40000"/>
                            </a:schemeClr>
                          </a:solidFill>
                        </a:rPr>
                        <a:t>Conserve important habitat and aesthetic resources</a:t>
                      </a:r>
                    </a:p>
                  </a:txBody>
                  <a:tcPr>
                    <a:noFill/>
                  </a:tcPr>
                </a:tc>
                <a:tc>
                  <a:txBody>
                    <a:bodyPr/>
                    <a:lstStyle/>
                    <a:p>
                      <a:pPr algn="r"/>
                      <a:r>
                        <a:rPr lang="en-US" i="1" dirty="0">
                          <a:solidFill>
                            <a:schemeClr val="tx2">
                              <a:lumMod val="60000"/>
                              <a:lumOff val="40000"/>
                            </a:schemeClr>
                          </a:solidFill>
                        </a:rPr>
                        <a:t>3.76</a:t>
                      </a:r>
                    </a:p>
                  </a:txBody>
                  <a:tcPr>
                    <a:noFill/>
                  </a:tcPr>
                </a:tc>
                <a:extLst>
                  <a:ext uri="{0D108BD9-81ED-4DB2-BD59-A6C34878D82A}">
                    <a16:rowId xmlns:a16="http://schemas.microsoft.com/office/drawing/2014/main" val="76025681"/>
                  </a:ext>
                </a:extLst>
              </a:tr>
              <a:tr h="370840">
                <a:tc>
                  <a:txBody>
                    <a:bodyPr/>
                    <a:lstStyle/>
                    <a:p>
                      <a:r>
                        <a:rPr lang="en-US" i="1" dirty="0">
                          <a:solidFill>
                            <a:schemeClr val="tx2">
                              <a:lumMod val="20000"/>
                              <a:lumOff val="80000"/>
                            </a:schemeClr>
                          </a:solidFill>
                        </a:rPr>
                        <a:t>Develop more trails to reduce crowding on county park trails</a:t>
                      </a:r>
                    </a:p>
                  </a:txBody>
                  <a:tcPr>
                    <a:noFill/>
                  </a:tcPr>
                </a:tc>
                <a:tc>
                  <a:txBody>
                    <a:bodyPr/>
                    <a:lstStyle/>
                    <a:p>
                      <a:pPr algn="r"/>
                      <a:r>
                        <a:rPr lang="en-US" i="1" dirty="0">
                          <a:solidFill>
                            <a:schemeClr val="tx2">
                              <a:lumMod val="20000"/>
                              <a:lumOff val="80000"/>
                            </a:schemeClr>
                          </a:solidFill>
                        </a:rPr>
                        <a:t>3.55</a:t>
                      </a:r>
                    </a:p>
                  </a:txBody>
                  <a:tcPr>
                    <a:noFill/>
                  </a:tcPr>
                </a:tc>
                <a:extLst>
                  <a:ext uri="{0D108BD9-81ED-4DB2-BD59-A6C34878D82A}">
                    <a16:rowId xmlns:a16="http://schemas.microsoft.com/office/drawing/2014/main" val="4222058053"/>
                  </a:ext>
                </a:extLst>
              </a:tr>
              <a:tr h="370840">
                <a:tc>
                  <a:txBody>
                    <a:bodyPr/>
                    <a:lstStyle/>
                    <a:p>
                      <a:r>
                        <a:rPr lang="en-US" i="1" dirty="0">
                          <a:solidFill>
                            <a:schemeClr val="tx2">
                              <a:lumMod val="20000"/>
                              <a:lumOff val="80000"/>
                            </a:schemeClr>
                          </a:solidFill>
                        </a:rPr>
                        <a:t>Provide important recreation diversity</a:t>
                      </a:r>
                    </a:p>
                  </a:txBody>
                  <a:tcPr>
                    <a:noFill/>
                  </a:tcPr>
                </a:tc>
                <a:tc>
                  <a:txBody>
                    <a:bodyPr/>
                    <a:lstStyle/>
                    <a:p>
                      <a:pPr algn="r"/>
                      <a:r>
                        <a:rPr lang="en-US" i="1" dirty="0">
                          <a:solidFill>
                            <a:schemeClr val="tx2">
                              <a:lumMod val="20000"/>
                              <a:lumOff val="80000"/>
                            </a:schemeClr>
                          </a:solidFill>
                        </a:rPr>
                        <a:t>3.49</a:t>
                      </a:r>
                    </a:p>
                  </a:txBody>
                  <a:tcPr>
                    <a:noFill/>
                  </a:tcPr>
                </a:tc>
                <a:extLst>
                  <a:ext uri="{0D108BD9-81ED-4DB2-BD59-A6C34878D82A}">
                    <a16:rowId xmlns:a16="http://schemas.microsoft.com/office/drawing/2014/main" val="1234966754"/>
                  </a:ext>
                </a:extLst>
              </a:tr>
              <a:tr h="370840">
                <a:tc>
                  <a:txBody>
                    <a:bodyPr/>
                    <a:lstStyle/>
                    <a:p>
                      <a:r>
                        <a:rPr lang="en-US" i="1" dirty="0">
                          <a:solidFill>
                            <a:schemeClr val="tx2">
                              <a:lumMod val="20000"/>
                              <a:lumOff val="80000"/>
                            </a:schemeClr>
                          </a:solidFill>
                        </a:rPr>
                        <a:t>Program county parks for multipurpose destinations</a:t>
                      </a:r>
                    </a:p>
                  </a:txBody>
                  <a:tcPr>
                    <a:noFill/>
                  </a:tcPr>
                </a:tc>
                <a:tc>
                  <a:txBody>
                    <a:bodyPr/>
                    <a:lstStyle/>
                    <a:p>
                      <a:pPr algn="r"/>
                      <a:r>
                        <a:rPr lang="en-US" i="1" dirty="0">
                          <a:solidFill>
                            <a:schemeClr val="tx2">
                              <a:lumMod val="20000"/>
                              <a:lumOff val="80000"/>
                            </a:schemeClr>
                          </a:solidFill>
                        </a:rPr>
                        <a:t>2.91</a:t>
                      </a:r>
                    </a:p>
                  </a:txBody>
                  <a:tcPr>
                    <a:noFill/>
                  </a:tcPr>
                </a:tc>
                <a:extLst>
                  <a:ext uri="{0D108BD9-81ED-4DB2-BD59-A6C34878D82A}">
                    <a16:rowId xmlns:a16="http://schemas.microsoft.com/office/drawing/2014/main" val="2023400587"/>
                  </a:ext>
                </a:extLst>
              </a:tr>
            </a:tbl>
          </a:graphicData>
        </a:graphic>
      </p:graphicFrame>
    </p:spTree>
    <p:extLst>
      <p:ext uri="{BB962C8B-B14F-4D97-AF65-F5344CB8AC3E}">
        <p14:creationId xmlns:p14="http://schemas.microsoft.com/office/powerpoint/2010/main" val="1117355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295236"/>
            <a:ext cx="8654187" cy="525989"/>
          </a:xfrm>
        </p:spPr>
        <p:txBody>
          <a:bodyPr>
            <a:noAutofit/>
          </a:bodyPr>
          <a:lstStyle/>
          <a:p>
            <a:pPr algn="ctr">
              <a:defRPr/>
            </a:pPr>
            <a:br>
              <a:rPr lang="en-US" sz="3200" dirty="0">
                <a:effectLst>
                  <a:outerShdw blurRad="50800" dist="38100" dir="2700000" algn="tl" rotWithShape="0">
                    <a:prstClr val="black">
                      <a:alpha val="40000"/>
                    </a:prstClr>
                  </a:outerShdw>
                </a:effectLst>
              </a:rPr>
            </a:br>
            <a:r>
              <a:rPr lang="en-US" sz="2800" dirty="0">
                <a:effectLst>
                  <a:outerShdw blurRad="50800" dist="38100" dir="2700000" algn="tl" rotWithShape="0">
                    <a:prstClr val="black">
                      <a:alpha val="40000"/>
                    </a:prstClr>
                  </a:outerShdw>
                </a:effectLst>
              </a:rPr>
              <a:t>Conservation lands owned by others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17</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834887"/>
            <a:ext cx="4327094" cy="2862322"/>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rPr>
              <a:t>As the graphic illustrates, there are 30 conservation lands that are owned by Department of Natural Resources (DNR), Department of Fish &amp; Wildlife (WDFW), Whidbey Camano Land Trust, and other nonprofits. </a:t>
            </a:r>
            <a:r>
              <a:rPr lang="en-US" i="1" dirty="0">
                <a:solidFill>
                  <a:schemeClr val="tx2">
                    <a:lumMod val="60000"/>
                    <a:lumOff val="40000"/>
                  </a:schemeClr>
                </a:solidFill>
              </a:rPr>
              <a:t>Please indicate the extent to which you agree with the following comments about conservation areas owned by other organizations.</a:t>
            </a:r>
          </a:p>
          <a:p>
            <a:endParaRPr lang="en-US" i="1" dirty="0">
              <a:solidFill>
                <a:schemeClr val="tx2">
                  <a:lumMod val="60000"/>
                  <a:lumOff val="40000"/>
                </a:schemeClr>
              </a:solidFill>
              <a:effectLst/>
            </a:endParaRPr>
          </a:p>
        </p:txBody>
      </p:sp>
      <p:pic>
        <p:nvPicPr>
          <p:cNvPr id="6" name="Picture 5">
            <a:extLst>
              <a:ext uri="{FF2B5EF4-FFF2-40B4-BE49-F238E27FC236}">
                <a16:creationId xmlns:a16="http://schemas.microsoft.com/office/drawing/2014/main" id="{2B092FCB-F9C7-F0A6-ED44-4C6CD6F7A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062" y="834887"/>
            <a:ext cx="4136937" cy="5353683"/>
          </a:xfrm>
          <a:prstGeom prst="rect">
            <a:avLst/>
          </a:prstGeom>
        </p:spPr>
      </p:pic>
    </p:spTree>
    <p:extLst>
      <p:ext uri="{BB962C8B-B14F-4D97-AF65-F5344CB8AC3E}">
        <p14:creationId xmlns:p14="http://schemas.microsoft.com/office/powerpoint/2010/main" val="3404273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623226"/>
            <a:ext cx="8654187" cy="525989"/>
          </a:xfrm>
        </p:spPr>
        <p:txBody>
          <a:bodyPr>
            <a:noAutofit/>
          </a:bodyPr>
          <a:lstStyle/>
          <a:p>
            <a:pPr algn="ctr">
              <a:defRPr/>
            </a:pPr>
            <a:br>
              <a:rPr lang="en-US" sz="3200" dirty="0">
                <a:effectLst>
                  <a:outerShdw blurRad="50800" dist="38100" dir="2700000" algn="tl" rotWithShape="0">
                    <a:prstClr val="black">
                      <a:alpha val="40000"/>
                    </a:prstClr>
                  </a:outerShdw>
                </a:effectLst>
              </a:rPr>
            </a:br>
            <a:r>
              <a:rPr lang="en-US" sz="2800" dirty="0">
                <a:effectLst>
                  <a:outerShdw blurRad="50800" dist="38100" dir="2700000" algn="tl" rotWithShape="0">
                    <a:prstClr val="black">
                      <a:alpha val="40000"/>
                    </a:prstClr>
                  </a:outerShdw>
                </a:effectLst>
              </a:rPr>
              <a:t>Conservation lands owned by others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18</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700708" y="3844039"/>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3633530291"/>
              </p:ext>
            </p:extLst>
          </p:nvPr>
        </p:nvGraphicFramePr>
        <p:xfrm>
          <a:off x="700708" y="1149215"/>
          <a:ext cx="7742582" cy="259588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Priorities for 30 conservation areas owned by others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solidFill>
                        </a:rPr>
                        <a:t>Island County should continue to coordinate w/DNR, WDFW, land trusts</a:t>
                      </a:r>
                    </a:p>
                  </a:txBody>
                  <a:tcPr>
                    <a:noFill/>
                  </a:tcPr>
                </a:tc>
                <a:tc>
                  <a:txBody>
                    <a:bodyPr/>
                    <a:lstStyle/>
                    <a:p>
                      <a:pPr algn="r"/>
                      <a:r>
                        <a:rPr lang="en-US" i="1" dirty="0">
                          <a:solidFill>
                            <a:schemeClr val="tx2"/>
                          </a:solidFill>
                        </a:rPr>
                        <a:t>4.42</a:t>
                      </a:r>
                    </a:p>
                  </a:txBody>
                  <a:tcPr>
                    <a:noFill/>
                  </a:tcPr>
                </a:tc>
                <a:extLst>
                  <a:ext uri="{0D108BD9-81ED-4DB2-BD59-A6C34878D82A}">
                    <a16:rowId xmlns:a16="http://schemas.microsoft.com/office/drawing/2014/main" val="1646086354"/>
                  </a:ext>
                </a:extLst>
              </a:tr>
              <a:tr h="370840">
                <a:tc>
                  <a:txBody>
                    <a:bodyPr/>
                    <a:lstStyle/>
                    <a:p>
                      <a:r>
                        <a:rPr lang="en-US" i="1" dirty="0">
                          <a:solidFill>
                            <a:schemeClr val="tx2"/>
                          </a:solidFill>
                        </a:rPr>
                        <a:t>State agencies and land trusts protect significant habitat areas</a:t>
                      </a:r>
                    </a:p>
                  </a:txBody>
                  <a:tcPr>
                    <a:noFill/>
                  </a:tcPr>
                </a:tc>
                <a:tc>
                  <a:txBody>
                    <a:bodyPr/>
                    <a:lstStyle/>
                    <a:p>
                      <a:pPr algn="r"/>
                      <a:r>
                        <a:rPr lang="en-US" i="1" dirty="0">
                          <a:solidFill>
                            <a:schemeClr val="tx2"/>
                          </a:solidFill>
                        </a:rPr>
                        <a:t>4.08</a:t>
                      </a:r>
                    </a:p>
                  </a:txBody>
                  <a:tcPr>
                    <a:noFill/>
                  </a:tcPr>
                </a:tc>
                <a:extLst>
                  <a:ext uri="{0D108BD9-81ED-4DB2-BD59-A6C34878D82A}">
                    <a16:rowId xmlns:a16="http://schemas.microsoft.com/office/drawing/2014/main" val="76025681"/>
                  </a:ext>
                </a:extLst>
              </a:tr>
              <a:tr h="370840">
                <a:tc>
                  <a:txBody>
                    <a:bodyPr/>
                    <a:lstStyle/>
                    <a:p>
                      <a:r>
                        <a:rPr lang="en-US" i="1" dirty="0">
                          <a:solidFill>
                            <a:schemeClr val="tx2">
                              <a:lumMod val="60000"/>
                              <a:lumOff val="40000"/>
                            </a:schemeClr>
                          </a:solidFill>
                        </a:rPr>
                        <a:t>There are significant habitat areas not currently but should be protected</a:t>
                      </a:r>
                    </a:p>
                  </a:txBody>
                  <a:tcPr>
                    <a:noFill/>
                  </a:tcPr>
                </a:tc>
                <a:tc>
                  <a:txBody>
                    <a:bodyPr/>
                    <a:lstStyle/>
                    <a:p>
                      <a:pPr algn="r"/>
                      <a:r>
                        <a:rPr lang="en-US" i="1" dirty="0">
                          <a:solidFill>
                            <a:schemeClr val="tx2">
                              <a:lumMod val="60000"/>
                              <a:lumOff val="40000"/>
                            </a:schemeClr>
                          </a:solidFill>
                        </a:rPr>
                        <a:t>3.85</a:t>
                      </a:r>
                    </a:p>
                  </a:txBody>
                  <a:tcPr>
                    <a:noFill/>
                  </a:tcPr>
                </a:tc>
                <a:extLst>
                  <a:ext uri="{0D108BD9-81ED-4DB2-BD59-A6C34878D82A}">
                    <a16:rowId xmlns:a16="http://schemas.microsoft.com/office/drawing/2014/main" val="1234966754"/>
                  </a:ext>
                </a:extLst>
              </a:tr>
              <a:tr h="370840">
                <a:tc>
                  <a:txBody>
                    <a:bodyPr/>
                    <a:lstStyle/>
                    <a:p>
                      <a:r>
                        <a:rPr lang="en-US" i="1" dirty="0">
                          <a:solidFill>
                            <a:schemeClr val="tx2">
                              <a:lumMod val="20000"/>
                              <a:lumOff val="80000"/>
                            </a:schemeClr>
                          </a:solidFill>
                        </a:rPr>
                        <a:t>Conservation lands should be accessible with trails, viewpoints</a:t>
                      </a:r>
                    </a:p>
                  </a:txBody>
                  <a:tcPr>
                    <a:noFill/>
                  </a:tcPr>
                </a:tc>
                <a:tc>
                  <a:txBody>
                    <a:bodyPr/>
                    <a:lstStyle/>
                    <a:p>
                      <a:pPr algn="r"/>
                      <a:r>
                        <a:rPr lang="en-US" i="1" dirty="0">
                          <a:solidFill>
                            <a:schemeClr val="tx2">
                              <a:lumMod val="20000"/>
                              <a:lumOff val="80000"/>
                            </a:schemeClr>
                          </a:solidFill>
                        </a:rPr>
                        <a:t>3.62</a:t>
                      </a:r>
                    </a:p>
                  </a:txBody>
                  <a:tcPr>
                    <a:noFill/>
                  </a:tcPr>
                </a:tc>
                <a:extLst>
                  <a:ext uri="{0D108BD9-81ED-4DB2-BD59-A6C34878D82A}">
                    <a16:rowId xmlns:a16="http://schemas.microsoft.com/office/drawing/2014/main" val="644628959"/>
                  </a:ext>
                </a:extLst>
              </a:tr>
              <a:tr h="370840">
                <a:tc>
                  <a:txBody>
                    <a:bodyPr/>
                    <a:lstStyle/>
                    <a:p>
                      <a:r>
                        <a:rPr lang="en-US" i="1" dirty="0">
                          <a:solidFill>
                            <a:schemeClr val="tx2">
                              <a:lumMod val="20000"/>
                              <a:lumOff val="80000"/>
                            </a:schemeClr>
                          </a:solidFill>
                        </a:rPr>
                        <a:t>Conservations areas should include more trailheads, trails</a:t>
                      </a:r>
                    </a:p>
                  </a:txBody>
                  <a:tcPr>
                    <a:noFill/>
                  </a:tcPr>
                </a:tc>
                <a:tc>
                  <a:txBody>
                    <a:bodyPr/>
                    <a:lstStyle/>
                    <a:p>
                      <a:pPr algn="r"/>
                      <a:r>
                        <a:rPr lang="en-US" i="1" dirty="0">
                          <a:solidFill>
                            <a:schemeClr val="tx2">
                              <a:lumMod val="20000"/>
                              <a:lumOff val="80000"/>
                            </a:schemeClr>
                          </a:solidFill>
                        </a:rPr>
                        <a:t>3.29</a:t>
                      </a:r>
                    </a:p>
                  </a:txBody>
                  <a:tcPr>
                    <a:noFill/>
                  </a:tcPr>
                </a:tc>
                <a:extLst>
                  <a:ext uri="{0D108BD9-81ED-4DB2-BD59-A6C34878D82A}">
                    <a16:rowId xmlns:a16="http://schemas.microsoft.com/office/drawing/2014/main" val="2023400587"/>
                  </a:ext>
                </a:extLst>
              </a:tr>
              <a:tr h="370840">
                <a:tc>
                  <a:txBody>
                    <a:bodyPr/>
                    <a:lstStyle/>
                    <a:p>
                      <a:r>
                        <a:rPr lang="en-US" i="1" dirty="0">
                          <a:solidFill>
                            <a:schemeClr val="tx2">
                              <a:lumMod val="20000"/>
                              <a:lumOff val="80000"/>
                            </a:schemeClr>
                          </a:solidFill>
                        </a:rPr>
                        <a:t>Conservation areas should include more interpretive exhibits, signage</a:t>
                      </a:r>
                    </a:p>
                  </a:txBody>
                  <a:tcPr>
                    <a:noFill/>
                  </a:tcPr>
                </a:tc>
                <a:tc>
                  <a:txBody>
                    <a:bodyPr/>
                    <a:lstStyle/>
                    <a:p>
                      <a:pPr algn="r"/>
                      <a:r>
                        <a:rPr lang="en-US" i="1" dirty="0">
                          <a:solidFill>
                            <a:schemeClr val="tx2">
                              <a:lumMod val="20000"/>
                              <a:lumOff val="80000"/>
                            </a:schemeClr>
                          </a:solidFill>
                        </a:rPr>
                        <a:t>2.86</a:t>
                      </a:r>
                    </a:p>
                  </a:txBody>
                  <a:tcPr>
                    <a:noFill/>
                  </a:tcPr>
                </a:tc>
                <a:extLst>
                  <a:ext uri="{0D108BD9-81ED-4DB2-BD59-A6C34878D82A}">
                    <a16:rowId xmlns:a16="http://schemas.microsoft.com/office/drawing/2014/main" val="3530615554"/>
                  </a:ext>
                </a:extLst>
              </a:tr>
            </a:tbl>
          </a:graphicData>
        </a:graphic>
      </p:graphicFrame>
    </p:spTree>
    <p:extLst>
      <p:ext uri="{BB962C8B-B14F-4D97-AF65-F5344CB8AC3E}">
        <p14:creationId xmlns:p14="http://schemas.microsoft.com/office/powerpoint/2010/main" val="4184877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384690"/>
            <a:ext cx="8654187" cy="525989"/>
          </a:xfrm>
        </p:spPr>
        <p:txBody>
          <a:bodyPr>
            <a:noAutofit/>
          </a:bodyPr>
          <a:lstStyle/>
          <a:p>
            <a:pPr algn="ctr">
              <a:defRPr/>
            </a:pPr>
            <a:br>
              <a:rPr lang="en-US" sz="3200" dirty="0">
                <a:effectLst>
                  <a:outerShdw blurRad="50800" dist="38100" dir="2700000" algn="tl" rotWithShape="0">
                    <a:prstClr val="black">
                      <a:alpha val="40000"/>
                    </a:prstClr>
                  </a:outerShdw>
                </a:effectLst>
              </a:rPr>
            </a:br>
            <a:r>
              <a:rPr lang="en-US" sz="2800" dirty="0">
                <a:effectLst>
                  <a:outerShdw blurRad="50800" dist="38100" dir="2700000" algn="tl" rotWithShape="0">
                    <a:prstClr val="black">
                      <a:alpha val="40000"/>
                    </a:prstClr>
                  </a:outerShdw>
                </a:effectLst>
              </a:rPr>
              <a:t>P&amp;RD, port, and nonprofit parks and conservancies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19</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904463"/>
            <a:ext cx="4327094" cy="2308324"/>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rPr>
              <a:t>As the graphic illustrates, there are 59 parks owned by North and South Whidbey Park &amp; Recreation Districts, Ports of Coupeville, South Whidbey, and </a:t>
            </a:r>
            <a:r>
              <a:rPr lang="en-US" i="1" dirty="0" err="1">
                <a:solidFill>
                  <a:schemeClr val="tx2">
                    <a:lumMod val="20000"/>
                    <a:lumOff val="80000"/>
                  </a:schemeClr>
                </a:solidFill>
              </a:rPr>
              <a:t>Mabana</a:t>
            </a:r>
            <a:r>
              <a:rPr lang="en-US" i="1" dirty="0">
                <a:solidFill>
                  <a:schemeClr val="tx2">
                    <a:lumMod val="20000"/>
                    <a:lumOff val="80000"/>
                  </a:schemeClr>
                </a:solidFill>
              </a:rPr>
              <a:t>, and nonprofit land trusts. </a:t>
            </a:r>
            <a:r>
              <a:rPr lang="en-US" i="1" dirty="0">
                <a:solidFill>
                  <a:schemeClr val="tx2">
                    <a:lumMod val="60000"/>
                    <a:lumOff val="40000"/>
                  </a:schemeClr>
                </a:solidFill>
              </a:rPr>
              <a:t>Please indicate the extent to which you agree with the following comments.</a:t>
            </a:r>
          </a:p>
          <a:p>
            <a:endParaRPr lang="en-US" i="1" dirty="0">
              <a:solidFill>
                <a:schemeClr val="tx2">
                  <a:lumMod val="60000"/>
                  <a:lumOff val="40000"/>
                </a:schemeClr>
              </a:solidFill>
              <a:effectLst/>
            </a:endParaRPr>
          </a:p>
        </p:txBody>
      </p:sp>
      <p:pic>
        <p:nvPicPr>
          <p:cNvPr id="6" name="Picture 5">
            <a:extLst>
              <a:ext uri="{FF2B5EF4-FFF2-40B4-BE49-F238E27FC236}">
                <a16:creationId xmlns:a16="http://schemas.microsoft.com/office/drawing/2014/main" id="{EE998E11-09D7-3C12-C1F2-151E76C4F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963" y="904463"/>
            <a:ext cx="4019036" cy="5201104"/>
          </a:xfrm>
          <a:prstGeom prst="rect">
            <a:avLst/>
          </a:prstGeom>
        </p:spPr>
      </p:pic>
    </p:spTree>
    <p:extLst>
      <p:ext uri="{BB962C8B-B14F-4D97-AF65-F5344CB8AC3E}">
        <p14:creationId xmlns:p14="http://schemas.microsoft.com/office/powerpoint/2010/main" val="2399606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419100" y="596107"/>
            <a:ext cx="8305800" cy="610705"/>
          </a:xfrm>
        </p:spPr>
        <p:txBody>
          <a:bodyPr>
            <a:normAutofit/>
          </a:bodyPr>
          <a:lstStyle/>
          <a:p>
            <a:pPr algn="ctr">
              <a:defRPr/>
            </a:pPr>
            <a:r>
              <a:rPr lang="en-US" sz="2800" dirty="0">
                <a:effectLst>
                  <a:outerShdw blurRad="50800" dist="38100" dir="2700000" algn="tl" rotWithShape="0">
                    <a:prstClr val="black">
                      <a:alpha val="40000"/>
                    </a:prstClr>
                  </a:outerShdw>
                </a:effectLst>
              </a:rPr>
              <a:t>Agenda</a:t>
            </a:r>
          </a:p>
        </p:txBody>
      </p:sp>
      <p:sp>
        <p:nvSpPr>
          <p:cNvPr id="10244" name="Slide Number Placeholder 6"/>
          <p:cNvSpPr>
            <a:spLocks noGrp="1"/>
          </p:cNvSpPr>
          <p:nvPr>
            <p:ph type="sldNum" sz="quarter" idx="12"/>
          </p:nvPr>
        </p:nvSpPr>
        <p:spPr>
          <a:noFill/>
        </p:spPr>
        <p:txBody>
          <a:bodyPr/>
          <a:lstStyle/>
          <a:p>
            <a:fld id="{A4F7FF77-3F83-467F-BB32-CEACF5D87F55}" type="slidenum">
              <a:rPr lang="en-US" smtClean="0">
                <a:solidFill>
                  <a:schemeClr val="tx2">
                    <a:lumMod val="40000"/>
                    <a:lumOff val="60000"/>
                  </a:schemeClr>
                </a:solidFill>
                <a:effectLst>
                  <a:outerShdw blurRad="50800" dist="38100" dir="2700000" algn="tl" rotWithShape="0">
                    <a:prstClr val="black">
                      <a:alpha val="40000"/>
                    </a:prstClr>
                  </a:outerShdw>
                </a:effectLst>
              </a:rPr>
              <a:pPr/>
              <a:t>2</a:t>
            </a:fld>
            <a:endParaRPr lang="en-US" dirty="0">
              <a:solidFill>
                <a:schemeClr val="tx2">
                  <a:lumMod val="40000"/>
                  <a:lumOff val="60000"/>
                </a:schemeClr>
              </a:solidFill>
              <a:effectLst>
                <a:outerShdw blurRad="50800" dist="38100" dir="2700000" algn="tl" rotWithShape="0">
                  <a:prstClr val="black">
                    <a:alpha val="40000"/>
                  </a:prstClr>
                </a:outerShdw>
              </a:effectLst>
            </a:endParaRPr>
          </a:p>
        </p:txBody>
      </p:sp>
      <p:sp>
        <p:nvSpPr>
          <p:cNvPr id="4" name="TextBox 3">
            <a:extLst>
              <a:ext uri="{FF2B5EF4-FFF2-40B4-BE49-F238E27FC236}">
                <a16:creationId xmlns:a16="http://schemas.microsoft.com/office/drawing/2014/main" id="{E95B1539-9600-6BAD-6AB9-C6AB0FDCFE22}"/>
              </a:ext>
            </a:extLst>
          </p:cNvPr>
          <p:cNvSpPr txBox="1"/>
          <p:nvPr/>
        </p:nvSpPr>
        <p:spPr>
          <a:xfrm>
            <a:off x="1858617" y="1206812"/>
            <a:ext cx="5874026" cy="1569660"/>
          </a:xfrm>
          <a:prstGeom prst="rect">
            <a:avLst/>
          </a:prstGeom>
          <a:noFill/>
        </p:spPr>
        <p:txBody>
          <a:bodyPr wrap="square">
            <a:spAutoFit/>
          </a:bodyPr>
          <a:lstStyle/>
          <a:p>
            <a:r>
              <a:rPr lang="en-US" sz="2400" i="1" dirty="0">
                <a:solidFill>
                  <a:schemeClr val="tx2">
                    <a:lumMod val="20000"/>
                    <a:lumOff val="80000"/>
                  </a:schemeClr>
                </a:solidFill>
                <a:effectLst>
                  <a:outerShdw blurRad="50800" dist="38100" dir="2700000" algn="tl" rotWithShape="0">
                    <a:prstClr val="black">
                      <a:alpha val="40000"/>
                    </a:prstClr>
                  </a:outerShdw>
                </a:effectLst>
              </a:rPr>
              <a:t>1. Results of online survey</a:t>
            </a:r>
          </a:p>
          <a:p>
            <a:r>
              <a:rPr lang="en-US" sz="2400" i="1" dirty="0">
                <a:solidFill>
                  <a:schemeClr val="tx2">
                    <a:lumMod val="20000"/>
                    <a:lumOff val="80000"/>
                  </a:schemeClr>
                </a:solidFill>
                <a:effectLst>
                  <a:outerShdw blurRad="50800" dist="38100" dir="2700000" algn="tl" rotWithShape="0">
                    <a:prstClr val="black">
                      <a:alpha val="40000"/>
                    </a:prstClr>
                  </a:outerShdw>
                </a:effectLst>
              </a:rPr>
              <a:t>2. Park and recreation demand projections</a:t>
            </a:r>
          </a:p>
          <a:p>
            <a:r>
              <a:rPr lang="en-US" sz="2400" i="1" dirty="0">
                <a:solidFill>
                  <a:schemeClr val="tx2">
                    <a:lumMod val="20000"/>
                    <a:lumOff val="80000"/>
                  </a:schemeClr>
                </a:solidFill>
                <a:effectLst>
                  <a:outerShdw blurRad="50800" dist="38100" dir="2700000" algn="tl" rotWithShape="0">
                    <a:prstClr val="black">
                      <a:alpha val="40000"/>
                    </a:prstClr>
                  </a:outerShdw>
                </a:effectLst>
              </a:rPr>
              <a:t>3. Work in progress</a:t>
            </a:r>
          </a:p>
          <a:p>
            <a:r>
              <a:rPr lang="en-US" sz="2400" i="1" dirty="0">
                <a:solidFill>
                  <a:schemeClr val="tx2">
                    <a:lumMod val="20000"/>
                    <a:lumOff val="80000"/>
                  </a:schemeClr>
                </a:solidFill>
                <a:effectLst>
                  <a:outerShdw blurRad="50800" dist="38100" dir="2700000" algn="tl" rotWithShape="0">
                    <a:prstClr val="black">
                      <a:alpha val="40000"/>
                    </a:prstClr>
                  </a:outerShdw>
                </a:effectLst>
              </a:rPr>
              <a:t>4. Questions</a:t>
            </a:r>
            <a:endParaRPr lang="en-US" sz="2400" i="1" dirty="0">
              <a:solidFill>
                <a:schemeClr val="tx2">
                  <a:lumMod val="20000"/>
                  <a:lumOff val="80000"/>
                </a:schemeClr>
              </a:solidFill>
            </a:endParaRPr>
          </a:p>
        </p:txBody>
      </p:sp>
    </p:spTree>
    <p:extLst>
      <p:ext uri="{BB962C8B-B14F-4D97-AF65-F5344CB8AC3E}">
        <p14:creationId xmlns:p14="http://schemas.microsoft.com/office/powerpoint/2010/main" val="2224995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9574" y="712678"/>
            <a:ext cx="8971996" cy="525989"/>
          </a:xfrm>
        </p:spPr>
        <p:txBody>
          <a:bodyPr>
            <a:noAutofit/>
          </a:bodyPr>
          <a:lstStyle/>
          <a:p>
            <a:pPr algn="ctr">
              <a:defRPr/>
            </a:pPr>
            <a:br>
              <a:rPr lang="en-US" sz="2800" dirty="0">
                <a:effectLst>
                  <a:outerShdw blurRad="50800" dist="38100" dir="2700000" algn="tl" rotWithShape="0">
                    <a:prstClr val="black">
                      <a:alpha val="40000"/>
                    </a:prstClr>
                  </a:outerShdw>
                </a:effectLst>
              </a:rPr>
            </a:br>
            <a:r>
              <a:rPr lang="en-US" sz="2800" dirty="0">
                <a:effectLst>
                  <a:outerShdw blurRad="50800" dist="38100" dir="2700000" algn="tl" rotWithShape="0">
                    <a:prstClr val="black">
                      <a:alpha val="40000"/>
                    </a:prstClr>
                  </a:outerShdw>
                </a:effectLst>
              </a:rPr>
              <a:t>Park &amp; Recreation Districts, ports, and nonprofits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20</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685800" y="3574521"/>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337090421"/>
              </p:ext>
            </p:extLst>
          </p:nvPr>
        </p:nvGraphicFramePr>
        <p:xfrm>
          <a:off x="685800" y="1278423"/>
          <a:ext cx="7757490" cy="2225040"/>
        </p:xfrm>
        <a:graphic>
          <a:graphicData uri="http://schemas.openxmlformats.org/drawingml/2006/table">
            <a:tbl>
              <a:tblPr firstRow="1" bandRow="1">
                <a:tableStyleId>{5C22544A-7EE6-4342-B048-85BDC9FD1C3A}</a:tableStyleId>
              </a:tblPr>
              <a:tblGrid>
                <a:gridCol w="6872908">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Priorities for 59 P&amp;RD, port, and nonprofit parks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solidFill>
                        </a:rPr>
                        <a:t>Island County should continue to coordinate w/P&amp;RD, ports, nonprofits</a:t>
                      </a:r>
                    </a:p>
                  </a:txBody>
                  <a:tcPr>
                    <a:noFill/>
                  </a:tcPr>
                </a:tc>
                <a:tc>
                  <a:txBody>
                    <a:bodyPr/>
                    <a:lstStyle/>
                    <a:p>
                      <a:pPr algn="r"/>
                      <a:r>
                        <a:rPr lang="en-US" i="1" dirty="0">
                          <a:solidFill>
                            <a:schemeClr val="tx2"/>
                          </a:solidFill>
                        </a:rPr>
                        <a:t>4.25</a:t>
                      </a:r>
                    </a:p>
                  </a:txBody>
                  <a:tcPr>
                    <a:noFill/>
                  </a:tcPr>
                </a:tc>
                <a:extLst>
                  <a:ext uri="{0D108BD9-81ED-4DB2-BD59-A6C34878D82A}">
                    <a16:rowId xmlns:a16="http://schemas.microsoft.com/office/drawing/2014/main" val="2971907939"/>
                  </a:ext>
                </a:extLst>
              </a:tr>
              <a:tr h="370840">
                <a:tc>
                  <a:txBody>
                    <a:bodyPr/>
                    <a:lstStyle/>
                    <a:p>
                      <a:r>
                        <a:rPr lang="en-US" i="1" dirty="0">
                          <a:solidFill>
                            <a:schemeClr val="tx2">
                              <a:lumMod val="60000"/>
                              <a:lumOff val="40000"/>
                            </a:schemeClr>
                          </a:solidFill>
                        </a:rPr>
                        <a:t>P&amp;RD, port, and nonprofit parks satisfy important needs</a:t>
                      </a:r>
                    </a:p>
                  </a:txBody>
                  <a:tcPr>
                    <a:noFill/>
                  </a:tcPr>
                </a:tc>
                <a:tc>
                  <a:txBody>
                    <a:bodyPr/>
                    <a:lstStyle/>
                    <a:p>
                      <a:pPr algn="r"/>
                      <a:r>
                        <a:rPr lang="en-US" i="1" dirty="0">
                          <a:solidFill>
                            <a:schemeClr val="tx2">
                              <a:lumMod val="60000"/>
                              <a:lumOff val="40000"/>
                            </a:schemeClr>
                          </a:solidFill>
                        </a:rPr>
                        <a:t>3.96</a:t>
                      </a:r>
                    </a:p>
                  </a:txBody>
                  <a:tcPr>
                    <a:noFill/>
                  </a:tcPr>
                </a:tc>
                <a:extLst>
                  <a:ext uri="{0D108BD9-81ED-4DB2-BD59-A6C34878D82A}">
                    <a16:rowId xmlns:a16="http://schemas.microsoft.com/office/drawing/2014/main" val="3279306241"/>
                  </a:ext>
                </a:extLst>
              </a:tr>
              <a:tr h="370840">
                <a:tc>
                  <a:txBody>
                    <a:bodyPr/>
                    <a:lstStyle/>
                    <a:p>
                      <a:r>
                        <a:rPr lang="en-US" i="1" dirty="0">
                          <a:solidFill>
                            <a:schemeClr val="tx2">
                              <a:lumMod val="60000"/>
                              <a:lumOff val="40000"/>
                            </a:schemeClr>
                          </a:solidFill>
                        </a:rPr>
                        <a:t>Nonprofits acquire, preserve habitats that compliment county efforts</a:t>
                      </a:r>
                    </a:p>
                  </a:txBody>
                  <a:tcPr>
                    <a:noFill/>
                  </a:tcPr>
                </a:tc>
                <a:tc>
                  <a:txBody>
                    <a:bodyPr/>
                    <a:lstStyle/>
                    <a:p>
                      <a:pPr algn="r"/>
                      <a:r>
                        <a:rPr lang="en-US" i="1" dirty="0">
                          <a:solidFill>
                            <a:schemeClr val="tx2">
                              <a:lumMod val="60000"/>
                              <a:lumOff val="40000"/>
                            </a:schemeClr>
                          </a:solidFill>
                        </a:rPr>
                        <a:t>3.94</a:t>
                      </a:r>
                    </a:p>
                  </a:txBody>
                  <a:tcPr>
                    <a:noFill/>
                  </a:tcPr>
                </a:tc>
                <a:extLst>
                  <a:ext uri="{0D108BD9-81ED-4DB2-BD59-A6C34878D82A}">
                    <a16:rowId xmlns:a16="http://schemas.microsoft.com/office/drawing/2014/main" val="3400953476"/>
                  </a:ext>
                </a:extLst>
              </a:tr>
              <a:tr h="370840">
                <a:tc>
                  <a:txBody>
                    <a:bodyPr/>
                    <a:lstStyle/>
                    <a:p>
                      <a:r>
                        <a:rPr lang="en-US" i="1" dirty="0">
                          <a:solidFill>
                            <a:schemeClr val="tx2">
                              <a:lumMod val="20000"/>
                              <a:lumOff val="80000"/>
                            </a:schemeClr>
                          </a:solidFill>
                        </a:rPr>
                        <a:t>Ports provide boat ramps, marinas of interest to residents and tourists</a:t>
                      </a:r>
                    </a:p>
                  </a:txBody>
                  <a:tcPr>
                    <a:noFill/>
                  </a:tcPr>
                </a:tc>
                <a:tc>
                  <a:txBody>
                    <a:bodyPr/>
                    <a:lstStyle/>
                    <a:p>
                      <a:pPr algn="r"/>
                      <a:r>
                        <a:rPr lang="en-US" i="1" dirty="0">
                          <a:solidFill>
                            <a:schemeClr val="tx2">
                              <a:lumMod val="20000"/>
                              <a:lumOff val="80000"/>
                            </a:schemeClr>
                          </a:solidFill>
                        </a:rPr>
                        <a:t>3.56</a:t>
                      </a:r>
                    </a:p>
                  </a:txBody>
                  <a:tcPr>
                    <a:noFill/>
                  </a:tcPr>
                </a:tc>
                <a:extLst>
                  <a:ext uri="{0D108BD9-81ED-4DB2-BD59-A6C34878D82A}">
                    <a16:rowId xmlns:a16="http://schemas.microsoft.com/office/drawing/2014/main" val="3009332515"/>
                  </a:ext>
                </a:extLst>
              </a:tr>
              <a:tr h="370840">
                <a:tc>
                  <a:txBody>
                    <a:bodyPr/>
                    <a:lstStyle/>
                    <a:p>
                      <a:r>
                        <a:rPr lang="en-US" i="1" dirty="0">
                          <a:solidFill>
                            <a:schemeClr val="tx2">
                              <a:lumMod val="20000"/>
                              <a:lumOff val="80000"/>
                            </a:schemeClr>
                          </a:solidFill>
                        </a:rPr>
                        <a:t>P&amp;RD provide parks for local interests not feasible countywide</a:t>
                      </a:r>
                    </a:p>
                  </a:txBody>
                  <a:tcPr>
                    <a:noFill/>
                  </a:tcPr>
                </a:tc>
                <a:tc>
                  <a:txBody>
                    <a:bodyPr/>
                    <a:lstStyle/>
                    <a:p>
                      <a:pPr algn="r"/>
                      <a:r>
                        <a:rPr lang="en-US" i="1" dirty="0">
                          <a:solidFill>
                            <a:schemeClr val="tx2">
                              <a:lumMod val="20000"/>
                              <a:lumOff val="80000"/>
                            </a:schemeClr>
                          </a:solidFill>
                        </a:rPr>
                        <a:t>3.40</a:t>
                      </a:r>
                    </a:p>
                  </a:txBody>
                  <a:tcPr>
                    <a:noFill/>
                  </a:tcPr>
                </a:tc>
                <a:extLst>
                  <a:ext uri="{0D108BD9-81ED-4DB2-BD59-A6C34878D82A}">
                    <a16:rowId xmlns:a16="http://schemas.microsoft.com/office/drawing/2014/main" val="1234966754"/>
                  </a:ext>
                </a:extLst>
              </a:tr>
            </a:tbl>
          </a:graphicData>
        </a:graphic>
      </p:graphicFrame>
    </p:spTree>
    <p:extLst>
      <p:ext uri="{BB962C8B-B14F-4D97-AF65-F5344CB8AC3E}">
        <p14:creationId xmlns:p14="http://schemas.microsoft.com/office/powerpoint/2010/main" val="249058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404568"/>
            <a:ext cx="8654187" cy="525989"/>
          </a:xfrm>
        </p:spPr>
        <p:txBody>
          <a:bodyPr>
            <a:noAutofit/>
          </a:bodyPr>
          <a:lstStyle/>
          <a:p>
            <a:pPr algn="ctr">
              <a:defRPr/>
            </a:pPr>
            <a:r>
              <a:rPr lang="en-US" sz="2800" dirty="0">
                <a:effectLst>
                  <a:outerShdw blurRad="50800" dist="38100" dir="2700000" algn="tl" rotWithShape="0">
                    <a:prstClr val="black">
                      <a:alpha val="40000"/>
                    </a:prstClr>
                  </a:outerShdw>
                </a:effectLst>
              </a:rPr>
              <a:t>Washington State Parks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21</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944219"/>
            <a:ext cx="4327094" cy="2031325"/>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rPr>
              <a:t>As the graphic illustrates, Washington State Parks &amp; Recreation owns and operates 10 state parks in Island County. </a:t>
            </a:r>
            <a:r>
              <a:rPr lang="en-US" i="1" dirty="0">
                <a:solidFill>
                  <a:schemeClr val="tx2">
                    <a:lumMod val="60000"/>
                    <a:lumOff val="40000"/>
                  </a:schemeClr>
                </a:solidFill>
              </a:rPr>
              <a:t>Please indicate the extent to which you agree with the following comments about state parks.</a:t>
            </a:r>
          </a:p>
          <a:p>
            <a:endParaRPr lang="en-US" i="1" dirty="0">
              <a:solidFill>
                <a:schemeClr val="tx2">
                  <a:lumMod val="20000"/>
                  <a:lumOff val="80000"/>
                </a:schemeClr>
              </a:solidFill>
            </a:endParaRPr>
          </a:p>
          <a:p>
            <a:endParaRPr lang="en-US" i="1" dirty="0">
              <a:solidFill>
                <a:schemeClr val="tx2">
                  <a:lumMod val="60000"/>
                  <a:lumOff val="40000"/>
                </a:schemeClr>
              </a:solidFill>
              <a:effectLst/>
            </a:endParaRPr>
          </a:p>
        </p:txBody>
      </p:sp>
      <p:pic>
        <p:nvPicPr>
          <p:cNvPr id="6" name="Picture 5">
            <a:extLst>
              <a:ext uri="{FF2B5EF4-FFF2-40B4-BE49-F238E27FC236}">
                <a16:creationId xmlns:a16="http://schemas.microsoft.com/office/drawing/2014/main" id="{D0CB007A-70B8-929E-82F7-9A1F91EDB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62" y="944219"/>
            <a:ext cx="3973845" cy="5142622"/>
          </a:xfrm>
          <a:prstGeom prst="rect">
            <a:avLst/>
          </a:prstGeom>
        </p:spPr>
      </p:pic>
    </p:spTree>
    <p:extLst>
      <p:ext uri="{BB962C8B-B14F-4D97-AF65-F5344CB8AC3E}">
        <p14:creationId xmlns:p14="http://schemas.microsoft.com/office/powerpoint/2010/main" val="1963917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881644"/>
            <a:ext cx="8654187" cy="525989"/>
          </a:xfrm>
        </p:spPr>
        <p:txBody>
          <a:bodyPr>
            <a:noAutofit/>
          </a:bodyPr>
          <a:lstStyle/>
          <a:p>
            <a:pPr algn="ctr">
              <a:defRPr/>
            </a:pPr>
            <a:r>
              <a:rPr lang="en-US" sz="2800" dirty="0">
                <a:effectLst>
                  <a:outerShdw blurRad="50800" dist="38100" dir="2700000" algn="tl" rotWithShape="0">
                    <a:prstClr val="black">
                      <a:alpha val="40000"/>
                    </a:prstClr>
                  </a:outerShdw>
                </a:effectLst>
              </a:rPr>
              <a:t>Washington State Parks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22</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725552" y="3333666"/>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4151531912"/>
              </p:ext>
            </p:extLst>
          </p:nvPr>
        </p:nvGraphicFramePr>
        <p:xfrm>
          <a:off x="700708" y="1407633"/>
          <a:ext cx="7742582" cy="185420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Priorities for 10 state parks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solidFill>
                        </a:rPr>
                        <a:t>State parks preserve historical assets of interest to residents, tourists</a:t>
                      </a:r>
                    </a:p>
                  </a:txBody>
                  <a:tcPr>
                    <a:noFill/>
                  </a:tcPr>
                </a:tc>
                <a:tc>
                  <a:txBody>
                    <a:bodyPr/>
                    <a:lstStyle/>
                    <a:p>
                      <a:pPr algn="r"/>
                      <a:r>
                        <a:rPr lang="en-US" i="1" dirty="0">
                          <a:solidFill>
                            <a:schemeClr val="tx2"/>
                          </a:solidFill>
                        </a:rPr>
                        <a:t>4.20</a:t>
                      </a:r>
                    </a:p>
                  </a:txBody>
                  <a:tcPr>
                    <a:noFill/>
                  </a:tcPr>
                </a:tc>
                <a:extLst>
                  <a:ext uri="{0D108BD9-81ED-4DB2-BD59-A6C34878D82A}">
                    <a16:rowId xmlns:a16="http://schemas.microsoft.com/office/drawing/2014/main" val="76025681"/>
                  </a:ext>
                </a:extLst>
              </a:tr>
              <a:tr h="370840">
                <a:tc>
                  <a:txBody>
                    <a:bodyPr/>
                    <a:lstStyle/>
                    <a:p>
                      <a:r>
                        <a:rPr lang="en-US" i="1" dirty="0">
                          <a:solidFill>
                            <a:schemeClr val="tx2"/>
                          </a:solidFill>
                        </a:rPr>
                        <a:t>State parks provide facilities, programs of interest to residents</a:t>
                      </a:r>
                    </a:p>
                  </a:txBody>
                  <a:tcPr>
                    <a:noFill/>
                  </a:tcPr>
                </a:tc>
                <a:tc>
                  <a:txBody>
                    <a:bodyPr/>
                    <a:lstStyle/>
                    <a:p>
                      <a:pPr algn="r"/>
                      <a:r>
                        <a:rPr lang="en-US" i="1" dirty="0">
                          <a:solidFill>
                            <a:schemeClr val="tx2"/>
                          </a:solidFill>
                        </a:rPr>
                        <a:t>4.07</a:t>
                      </a:r>
                    </a:p>
                  </a:txBody>
                  <a:tcPr>
                    <a:noFill/>
                  </a:tcPr>
                </a:tc>
                <a:extLst>
                  <a:ext uri="{0D108BD9-81ED-4DB2-BD59-A6C34878D82A}">
                    <a16:rowId xmlns:a16="http://schemas.microsoft.com/office/drawing/2014/main" val="213720404"/>
                  </a:ext>
                </a:extLst>
              </a:tr>
              <a:tr h="370840">
                <a:tc>
                  <a:txBody>
                    <a:bodyPr/>
                    <a:lstStyle/>
                    <a:p>
                      <a:r>
                        <a:rPr lang="en-US" i="1" dirty="0">
                          <a:solidFill>
                            <a:schemeClr val="tx2">
                              <a:lumMod val="60000"/>
                              <a:lumOff val="40000"/>
                            </a:schemeClr>
                          </a:solidFill>
                        </a:rPr>
                        <a:t>Some state parks are overcrowded discouraging resident use</a:t>
                      </a:r>
                    </a:p>
                  </a:txBody>
                  <a:tcPr>
                    <a:noFill/>
                  </a:tcPr>
                </a:tc>
                <a:tc>
                  <a:txBody>
                    <a:bodyPr/>
                    <a:lstStyle/>
                    <a:p>
                      <a:pPr algn="r"/>
                      <a:r>
                        <a:rPr lang="en-US" i="1" dirty="0">
                          <a:solidFill>
                            <a:schemeClr val="tx2">
                              <a:lumMod val="60000"/>
                              <a:lumOff val="40000"/>
                            </a:schemeClr>
                          </a:solidFill>
                        </a:rPr>
                        <a:t>3.94</a:t>
                      </a:r>
                    </a:p>
                  </a:txBody>
                  <a:tcPr>
                    <a:noFill/>
                  </a:tcPr>
                </a:tc>
                <a:extLst>
                  <a:ext uri="{0D108BD9-81ED-4DB2-BD59-A6C34878D82A}">
                    <a16:rowId xmlns:a16="http://schemas.microsoft.com/office/drawing/2014/main" val="1234966754"/>
                  </a:ext>
                </a:extLst>
              </a:tr>
              <a:tr h="370840">
                <a:tc>
                  <a:txBody>
                    <a:bodyPr/>
                    <a:lstStyle/>
                    <a:p>
                      <a:r>
                        <a:rPr lang="en-US" i="1" dirty="0">
                          <a:solidFill>
                            <a:schemeClr val="tx2">
                              <a:lumMod val="60000"/>
                              <a:lumOff val="40000"/>
                            </a:schemeClr>
                          </a:solidFill>
                        </a:rPr>
                        <a:t>Some state park buildings need critical maintenance and repair</a:t>
                      </a:r>
                    </a:p>
                  </a:txBody>
                  <a:tcPr>
                    <a:noFill/>
                  </a:tcPr>
                </a:tc>
                <a:tc>
                  <a:txBody>
                    <a:bodyPr/>
                    <a:lstStyle/>
                    <a:p>
                      <a:pPr algn="r"/>
                      <a:r>
                        <a:rPr lang="en-US" i="1" dirty="0">
                          <a:solidFill>
                            <a:schemeClr val="tx2">
                              <a:lumMod val="60000"/>
                              <a:lumOff val="40000"/>
                            </a:schemeClr>
                          </a:solidFill>
                        </a:rPr>
                        <a:t>3.92</a:t>
                      </a:r>
                    </a:p>
                  </a:txBody>
                  <a:tcPr>
                    <a:noFill/>
                  </a:tcPr>
                </a:tc>
                <a:extLst>
                  <a:ext uri="{0D108BD9-81ED-4DB2-BD59-A6C34878D82A}">
                    <a16:rowId xmlns:a16="http://schemas.microsoft.com/office/drawing/2014/main" val="644628959"/>
                  </a:ext>
                </a:extLst>
              </a:tr>
            </a:tbl>
          </a:graphicData>
        </a:graphic>
      </p:graphicFrame>
    </p:spTree>
    <p:extLst>
      <p:ext uri="{BB962C8B-B14F-4D97-AF65-F5344CB8AC3E}">
        <p14:creationId xmlns:p14="http://schemas.microsoft.com/office/powerpoint/2010/main" val="446809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295239"/>
            <a:ext cx="8654187" cy="525989"/>
          </a:xfrm>
        </p:spPr>
        <p:txBody>
          <a:bodyPr>
            <a:noAutofit/>
          </a:bodyPr>
          <a:lstStyle/>
          <a:p>
            <a:pPr algn="ctr">
              <a:defRPr/>
            </a:pPr>
            <a:r>
              <a:rPr lang="en-US" sz="2800" dirty="0">
                <a:effectLst>
                  <a:outerShdw blurRad="50800" dist="38100" dir="2700000" algn="tl" rotWithShape="0">
                    <a:prstClr val="black">
                      <a:alpha val="40000"/>
                    </a:prstClr>
                  </a:outerShdw>
                </a:effectLst>
              </a:rPr>
              <a:t>Water trails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23</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795134"/>
            <a:ext cx="4327094" cy="2585323"/>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rPr>
              <a:t>As the graphic illustrates, there are 21 sites owned by the county, state, ports, and cities that provide marinas, boat launch ramps, hand-carry put-in, and other boating access. </a:t>
            </a:r>
            <a:r>
              <a:rPr lang="en-US" i="1" dirty="0">
                <a:solidFill>
                  <a:schemeClr val="tx2">
                    <a:lumMod val="60000"/>
                    <a:lumOff val="40000"/>
                  </a:schemeClr>
                </a:solidFill>
              </a:rPr>
              <a:t>Please indicate the extent to which you agree with the following comments on water trails.</a:t>
            </a:r>
          </a:p>
          <a:p>
            <a:endParaRPr lang="en-US" i="1" dirty="0">
              <a:solidFill>
                <a:schemeClr val="tx2">
                  <a:lumMod val="20000"/>
                  <a:lumOff val="80000"/>
                </a:schemeClr>
              </a:solidFill>
            </a:endParaRPr>
          </a:p>
          <a:p>
            <a:endParaRPr lang="en-US" i="1" dirty="0">
              <a:solidFill>
                <a:schemeClr val="tx2">
                  <a:lumMod val="60000"/>
                  <a:lumOff val="40000"/>
                </a:schemeClr>
              </a:solidFill>
              <a:effectLst/>
            </a:endParaRPr>
          </a:p>
        </p:txBody>
      </p:sp>
      <p:pic>
        <p:nvPicPr>
          <p:cNvPr id="6" name="Picture 5">
            <a:extLst>
              <a:ext uri="{FF2B5EF4-FFF2-40B4-BE49-F238E27FC236}">
                <a16:creationId xmlns:a16="http://schemas.microsoft.com/office/drawing/2014/main" id="{6D6C7D4A-AED1-0ECB-0232-9C10D6006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00" y="795134"/>
            <a:ext cx="4254399" cy="5505693"/>
          </a:xfrm>
          <a:prstGeom prst="rect">
            <a:avLst/>
          </a:prstGeom>
        </p:spPr>
      </p:pic>
    </p:spTree>
    <p:extLst>
      <p:ext uri="{BB962C8B-B14F-4D97-AF65-F5344CB8AC3E}">
        <p14:creationId xmlns:p14="http://schemas.microsoft.com/office/powerpoint/2010/main" val="4051558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643104"/>
            <a:ext cx="8654187" cy="525989"/>
          </a:xfrm>
        </p:spPr>
        <p:txBody>
          <a:bodyPr>
            <a:noAutofit/>
          </a:bodyPr>
          <a:lstStyle/>
          <a:p>
            <a:pPr algn="ctr">
              <a:defRPr/>
            </a:pPr>
            <a:r>
              <a:rPr lang="en-US" sz="2800" dirty="0">
                <a:effectLst>
                  <a:outerShdw blurRad="50800" dist="38100" dir="2700000" algn="tl" rotWithShape="0">
                    <a:prstClr val="black">
                      <a:alpha val="40000"/>
                    </a:prstClr>
                  </a:outerShdw>
                </a:effectLst>
              </a:rPr>
              <a:t>Water trails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24</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700708" y="4277882"/>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2644346555"/>
              </p:ext>
            </p:extLst>
          </p:nvPr>
        </p:nvGraphicFramePr>
        <p:xfrm>
          <a:off x="700708" y="1169093"/>
          <a:ext cx="7742582" cy="296672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Priorities for 21 water trail sites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60000"/>
                              <a:lumOff val="40000"/>
                            </a:schemeClr>
                          </a:solidFill>
                        </a:rPr>
                        <a:t>Water trails are an important part of the county trail system</a:t>
                      </a:r>
                    </a:p>
                  </a:txBody>
                  <a:tcPr>
                    <a:noFill/>
                  </a:tcPr>
                </a:tc>
                <a:tc>
                  <a:txBody>
                    <a:bodyPr/>
                    <a:lstStyle/>
                    <a:p>
                      <a:pPr algn="r"/>
                      <a:r>
                        <a:rPr lang="en-US" i="1" dirty="0">
                          <a:solidFill>
                            <a:schemeClr val="tx2">
                              <a:lumMod val="60000"/>
                              <a:lumOff val="40000"/>
                            </a:schemeClr>
                          </a:solidFill>
                        </a:rPr>
                        <a:t>3.83</a:t>
                      </a:r>
                    </a:p>
                  </a:txBody>
                  <a:tcPr>
                    <a:noFill/>
                  </a:tcPr>
                </a:tc>
                <a:extLst>
                  <a:ext uri="{0D108BD9-81ED-4DB2-BD59-A6C34878D82A}">
                    <a16:rowId xmlns:a16="http://schemas.microsoft.com/office/drawing/2014/main" val="76025681"/>
                  </a:ext>
                </a:extLst>
              </a:tr>
              <a:tr h="370840">
                <a:tc>
                  <a:txBody>
                    <a:bodyPr/>
                    <a:lstStyle/>
                    <a:p>
                      <a:r>
                        <a:rPr lang="en-US" i="1" dirty="0">
                          <a:solidFill>
                            <a:schemeClr val="tx2">
                              <a:lumMod val="60000"/>
                              <a:lumOff val="40000"/>
                            </a:schemeClr>
                          </a:solidFill>
                        </a:rPr>
                        <a:t>Water trails should provide access to shoreline areas of interest</a:t>
                      </a:r>
                    </a:p>
                  </a:txBody>
                  <a:tcPr>
                    <a:noFill/>
                  </a:tcPr>
                </a:tc>
                <a:tc>
                  <a:txBody>
                    <a:bodyPr/>
                    <a:lstStyle/>
                    <a:p>
                      <a:pPr algn="r"/>
                      <a:r>
                        <a:rPr lang="en-US" i="1" dirty="0">
                          <a:solidFill>
                            <a:schemeClr val="tx2">
                              <a:lumMod val="60000"/>
                              <a:lumOff val="40000"/>
                            </a:schemeClr>
                          </a:solidFill>
                        </a:rPr>
                        <a:t>3.82</a:t>
                      </a:r>
                    </a:p>
                  </a:txBody>
                  <a:tcPr>
                    <a:noFill/>
                  </a:tcPr>
                </a:tc>
                <a:extLst>
                  <a:ext uri="{0D108BD9-81ED-4DB2-BD59-A6C34878D82A}">
                    <a16:rowId xmlns:a16="http://schemas.microsoft.com/office/drawing/2014/main" val="1234966754"/>
                  </a:ext>
                </a:extLst>
              </a:tr>
              <a:tr h="370840">
                <a:tc>
                  <a:txBody>
                    <a:bodyPr/>
                    <a:lstStyle/>
                    <a:p>
                      <a:r>
                        <a:rPr lang="en-US" i="1" dirty="0">
                          <a:solidFill>
                            <a:schemeClr val="tx2">
                              <a:lumMod val="60000"/>
                              <a:lumOff val="40000"/>
                            </a:schemeClr>
                          </a:solidFill>
                        </a:rPr>
                        <a:t>Water trail information should indicate areas of potential hazards</a:t>
                      </a:r>
                    </a:p>
                  </a:txBody>
                  <a:tcPr>
                    <a:noFill/>
                  </a:tcPr>
                </a:tc>
                <a:tc>
                  <a:txBody>
                    <a:bodyPr/>
                    <a:lstStyle/>
                    <a:p>
                      <a:pPr algn="r"/>
                      <a:r>
                        <a:rPr lang="en-US" i="1" dirty="0">
                          <a:solidFill>
                            <a:schemeClr val="tx2">
                              <a:lumMod val="60000"/>
                              <a:lumOff val="40000"/>
                            </a:schemeClr>
                          </a:solidFill>
                        </a:rPr>
                        <a:t>3.79</a:t>
                      </a:r>
                    </a:p>
                  </a:txBody>
                  <a:tcPr>
                    <a:noFill/>
                  </a:tcPr>
                </a:tc>
                <a:extLst>
                  <a:ext uri="{0D108BD9-81ED-4DB2-BD59-A6C34878D82A}">
                    <a16:rowId xmlns:a16="http://schemas.microsoft.com/office/drawing/2014/main" val="1624599904"/>
                  </a:ext>
                </a:extLst>
              </a:tr>
              <a:tr h="370840">
                <a:tc>
                  <a:txBody>
                    <a:bodyPr/>
                    <a:lstStyle/>
                    <a:p>
                      <a:r>
                        <a:rPr lang="en-US" i="1" dirty="0">
                          <a:solidFill>
                            <a:schemeClr val="tx2">
                              <a:lumMod val="20000"/>
                              <a:lumOff val="80000"/>
                            </a:schemeClr>
                          </a:solidFill>
                        </a:rPr>
                        <a:t>Water trailheads should be provided signage to be visible to users</a:t>
                      </a:r>
                    </a:p>
                  </a:txBody>
                  <a:tcPr>
                    <a:noFill/>
                  </a:tcPr>
                </a:tc>
                <a:tc>
                  <a:txBody>
                    <a:bodyPr/>
                    <a:lstStyle/>
                    <a:p>
                      <a:pPr algn="r"/>
                      <a:r>
                        <a:rPr lang="en-US" i="1" dirty="0">
                          <a:solidFill>
                            <a:schemeClr val="tx2">
                              <a:lumMod val="20000"/>
                              <a:lumOff val="80000"/>
                            </a:schemeClr>
                          </a:solidFill>
                        </a:rPr>
                        <a:t>3.51</a:t>
                      </a:r>
                    </a:p>
                  </a:txBody>
                  <a:tcPr>
                    <a:noFill/>
                  </a:tcPr>
                </a:tc>
                <a:extLst>
                  <a:ext uri="{0D108BD9-81ED-4DB2-BD59-A6C34878D82A}">
                    <a16:rowId xmlns:a16="http://schemas.microsoft.com/office/drawing/2014/main" val="1367750111"/>
                  </a:ext>
                </a:extLst>
              </a:tr>
              <a:tr h="370840">
                <a:tc>
                  <a:txBody>
                    <a:bodyPr/>
                    <a:lstStyle/>
                    <a:p>
                      <a:r>
                        <a:rPr lang="en-US" i="1" dirty="0">
                          <a:solidFill>
                            <a:schemeClr val="tx2">
                              <a:lumMod val="20000"/>
                              <a:lumOff val="80000"/>
                            </a:schemeClr>
                          </a:solidFill>
                        </a:rPr>
                        <a:t>Additional water trail access should be provided in unserved areas</a:t>
                      </a:r>
                    </a:p>
                  </a:txBody>
                  <a:tcPr>
                    <a:noFill/>
                  </a:tcPr>
                </a:tc>
                <a:tc>
                  <a:txBody>
                    <a:bodyPr/>
                    <a:lstStyle/>
                    <a:p>
                      <a:pPr algn="r"/>
                      <a:r>
                        <a:rPr lang="en-US" i="1" dirty="0">
                          <a:solidFill>
                            <a:schemeClr val="tx2">
                              <a:lumMod val="20000"/>
                              <a:lumOff val="80000"/>
                            </a:schemeClr>
                          </a:solidFill>
                        </a:rPr>
                        <a:t>3.46</a:t>
                      </a:r>
                    </a:p>
                  </a:txBody>
                  <a:tcPr>
                    <a:noFill/>
                  </a:tcPr>
                </a:tc>
                <a:extLst>
                  <a:ext uri="{0D108BD9-81ED-4DB2-BD59-A6C34878D82A}">
                    <a16:rowId xmlns:a16="http://schemas.microsoft.com/office/drawing/2014/main" val="644628959"/>
                  </a:ext>
                </a:extLst>
              </a:tr>
              <a:tr h="370840">
                <a:tc>
                  <a:txBody>
                    <a:bodyPr/>
                    <a:lstStyle/>
                    <a:p>
                      <a:r>
                        <a:rPr lang="en-US" i="1" dirty="0">
                          <a:solidFill>
                            <a:schemeClr val="tx2">
                              <a:lumMod val="20000"/>
                              <a:lumOff val="80000"/>
                            </a:schemeClr>
                          </a:solidFill>
                        </a:rPr>
                        <a:t>Water trailheads, campsites should be made safe and secure</a:t>
                      </a:r>
                    </a:p>
                  </a:txBody>
                  <a:tcPr>
                    <a:noFill/>
                  </a:tcPr>
                </a:tc>
                <a:tc>
                  <a:txBody>
                    <a:bodyPr/>
                    <a:lstStyle/>
                    <a:p>
                      <a:pPr algn="r"/>
                      <a:r>
                        <a:rPr lang="en-US" i="1" dirty="0">
                          <a:solidFill>
                            <a:schemeClr val="tx2">
                              <a:lumMod val="20000"/>
                              <a:lumOff val="80000"/>
                            </a:schemeClr>
                          </a:solidFill>
                        </a:rPr>
                        <a:t>3.33</a:t>
                      </a:r>
                    </a:p>
                  </a:txBody>
                  <a:tcPr>
                    <a:noFill/>
                  </a:tcPr>
                </a:tc>
                <a:extLst>
                  <a:ext uri="{0D108BD9-81ED-4DB2-BD59-A6C34878D82A}">
                    <a16:rowId xmlns:a16="http://schemas.microsoft.com/office/drawing/2014/main" val="413506221"/>
                  </a:ext>
                </a:extLst>
              </a:tr>
              <a:tr h="370840">
                <a:tc>
                  <a:txBody>
                    <a:bodyPr/>
                    <a:lstStyle/>
                    <a:p>
                      <a:r>
                        <a:rPr lang="en-US" i="1" dirty="0">
                          <a:solidFill>
                            <a:schemeClr val="tx2">
                              <a:lumMod val="20000"/>
                              <a:lumOff val="80000"/>
                            </a:schemeClr>
                          </a:solidFill>
                        </a:rPr>
                        <a:t>Water trail should be coordinated w/Cascade Water Trail campsites</a:t>
                      </a:r>
                    </a:p>
                  </a:txBody>
                  <a:tcPr>
                    <a:noFill/>
                  </a:tcPr>
                </a:tc>
                <a:tc>
                  <a:txBody>
                    <a:bodyPr/>
                    <a:lstStyle/>
                    <a:p>
                      <a:pPr algn="r"/>
                      <a:r>
                        <a:rPr lang="en-US" i="1" dirty="0">
                          <a:solidFill>
                            <a:schemeClr val="tx2">
                              <a:lumMod val="20000"/>
                              <a:lumOff val="80000"/>
                            </a:schemeClr>
                          </a:solidFill>
                        </a:rPr>
                        <a:t>3.28</a:t>
                      </a:r>
                    </a:p>
                  </a:txBody>
                  <a:tcPr>
                    <a:noFill/>
                  </a:tcPr>
                </a:tc>
                <a:extLst>
                  <a:ext uri="{0D108BD9-81ED-4DB2-BD59-A6C34878D82A}">
                    <a16:rowId xmlns:a16="http://schemas.microsoft.com/office/drawing/2014/main" val="1313634822"/>
                  </a:ext>
                </a:extLst>
              </a:tr>
            </a:tbl>
          </a:graphicData>
        </a:graphic>
      </p:graphicFrame>
    </p:spTree>
    <p:extLst>
      <p:ext uri="{BB962C8B-B14F-4D97-AF65-F5344CB8AC3E}">
        <p14:creationId xmlns:p14="http://schemas.microsoft.com/office/powerpoint/2010/main" val="113955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265419"/>
            <a:ext cx="8654187" cy="525989"/>
          </a:xfrm>
        </p:spPr>
        <p:txBody>
          <a:bodyPr>
            <a:noAutofit/>
          </a:bodyPr>
          <a:lstStyle/>
          <a:p>
            <a:pPr algn="ctr">
              <a:defRPr/>
            </a:pPr>
            <a:r>
              <a:rPr lang="en-US" sz="2800" dirty="0">
                <a:effectLst>
                  <a:outerShdw blurRad="50800" dist="38100" dir="2700000" algn="tl" rotWithShape="0">
                    <a:prstClr val="black">
                      <a:alpha val="40000"/>
                    </a:prstClr>
                  </a:outerShdw>
                </a:effectLst>
              </a:rPr>
              <a:t>On and off-road bike, hike trails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25</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805070"/>
            <a:ext cx="4327094" cy="2308324"/>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rPr>
              <a:t>As the graphic illustrates, there are 57 off-road hike and bike trails located in county, state, city, and land trust properties. </a:t>
            </a:r>
            <a:r>
              <a:rPr lang="en-US" i="1" dirty="0">
                <a:solidFill>
                  <a:schemeClr val="tx2">
                    <a:lumMod val="60000"/>
                    <a:lumOff val="40000"/>
                  </a:schemeClr>
                </a:solidFill>
              </a:rPr>
              <a:t>Please indicate the extent to which you agree with the following comments about hike and bike trails.</a:t>
            </a:r>
          </a:p>
          <a:p>
            <a:endParaRPr lang="en-US" i="1" dirty="0">
              <a:solidFill>
                <a:schemeClr val="tx2">
                  <a:lumMod val="20000"/>
                  <a:lumOff val="80000"/>
                </a:schemeClr>
              </a:solidFill>
            </a:endParaRPr>
          </a:p>
          <a:p>
            <a:endParaRPr lang="en-US" i="1" dirty="0">
              <a:solidFill>
                <a:schemeClr val="tx2">
                  <a:lumMod val="60000"/>
                  <a:lumOff val="40000"/>
                </a:schemeClr>
              </a:solidFill>
              <a:effectLst/>
            </a:endParaRPr>
          </a:p>
        </p:txBody>
      </p:sp>
      <p:pic>
        <p:nvPicPr>
          <p:cNvPr id="6" name="Picture 5">
            <a:extLst>
              <a:ext uri="{FF2B5EF4-FFF2-40B4-BE49-F238E27FC236}">
                <a16:creationId xmlns:a16="http://schemas.microsoft.com/office/drawing/2014/main" id="{714D2053-B49E-B4A2-D5B2-7F4758586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031" y="779181"/>
            <a:ext cx="4203968" cy="5440428"/>
          </a:xfrm>
          <a:prstGeom prst="rect">
            <a:avLst/>
          </a:prstGeom>
        </p:spPr>
      </p:pic>
    </p:spTree>
    <p:extLst>
      <p:ext uri="{BB962C8B-B14F-4D97-AF65-F5344CB8AC3E}">
        <p14:creationId xmlns:p14="http://schemas.microsoft.com/office/powerpoint/2010/main" val="982654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484080"/>
            <a:ext cx="8654187" cy="525989"/>
          </a:xfrm>
        </p:spPr>
        <p:txBody>
          <a:bodyPr>
            <a:noAutofit/>
          </a:bodyPr>
          <a:lstStyle/>
          <a:p>
            <a:pPr algn="ctr">
              <a:defRPr/>
            </a:pPr>
            <a:r>
              <a:rPr lang="en-US" sz="2400" dirty="0">
                <a:effectLst>
                  <a:outerShdw blurRad="50800" dist="38100" dir="2700000" algn="tl" rotWithShape="0">
                    <a:prstClr val="black">
                      <a:alpha val="40000"/>
                    </a:prstClr>
                  </a:outerShdw>
                </a:effectLst>
              </a:rPr>
              <a:t>On and off-road hike, bike trails</a:t>
            </a:r>
            <a:endParaRPr lang="en-US" sz="32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26</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828386" y="4877493"/>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3664357563"/>
              </p:ext>
            </p:extLst>
          </p:nvPr>
        </p:nvGraphicFramePr>
        <p:xfrm>
          <a:off x="700708" y="1089581"/>
          <a:ext cx="7742582" cy="370840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Priorities for 57 on and off-road trails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solidFill>
                        </a:rPr>
                        <a:t>Hike and bike trails are an important component of county park system</a:t>
                      </a:r>
                    </a:p>
                  </a:txBody>
                  <a:tcPr>
                    <a:noFill/>
                  </a:tcPr>
                </a:tc>
                <a:tc>
                  <a:txBody>
                    <a:bodyPr/>
                    <a:lstStyle/>
                    <a:p>
                      <a:pPr algn="r"/>
                      <a:r>
                        <a:rPr lang="en-US" i="1" dirty="0">
                          <a:solidFill>
                            <a:schemeClr val="tx2"/>
                          </a:solidFill>
                        </a:rPr>
                        <a:t>4.10</a:t>
                      </a:r>
                    </a:p>
                  </a:txBody>
                  <a:tcPr>
                    <a:noFill/>
                  </a:tcPr>
                </a:tc>
                <a:extLst>
                  <a:ext uri="{0D108BD9-81ED-4DB2-BD59-A6C34878D82A}">
                    <a16:rowId xmlns:a16="http://schemas.microsoft.com/office/drawing/2014/main" val="76025681"/>
                  </a:ext>
                </a:extLst>
              </a:tr>
              <a:tr h="370840">
                <a:tc>
                  <a:txBody>
                    <a:bodyPr/>
                    <a:lstStyle/>
                    <a:p>
                      <a:r>
                        <a:rPr lang="en-US" i="1" dirty="0">
                          <a:solidFill>
                            <a:schemeClr val="tx2">
                              <a:lumMod val="60000"/>
                              <a:lumOff val="40000"/>
                            </a:schemeClr>
                          </a:solidFill>
                        </a:rPr>
                        <a:t>Trails should access conservation areas, viewpoints, local destinations</a:t>
                      </a:r>
                    </a:p>
                  </a:txBody>
                  <a:tcPr>
                    <a:noFill/>
                  </a:tcPr>
                </a:tc>
                <a:tc>
                  <a:txBody>
                    <a:bodyPr/>
                    <a:lstStyle/>
                    <a:p>
                      <a:pPr algn="r"/>
                      <a:r>
                        <a:rPr lang="en-US" i="1" dirty="0">
                          <a:solidFill>
                            <a:schemeClr val="tx2">
                              <a:lumMod val="60000"/>
                              <a:lumOff val="40000"/>
                            </a:schemeClr>
                          </a:solidFill>
                        </a:rPr>
                        <a:t>3.84</a:t>
                      </a:r>
                    </a:p>
                  </a:txBody>
                  <a:tcPr>
                    <a:noFill/>
                  </a:tcPr>
                </a:tc>
                <a:extLst>
                  <a:ext uri="{0D108BD9-81ED-4DB2-BD59-A6C34878D82A}">
                    <a16:rowId xmlns:a16="http://schemas.microsoft.com/office/drawing/2014/main" val="1234966754"/>
                  </a:ext>
                </a:extLst>
              </a:tr>
              <a:tr h="370840">
                <a:tc>
                  <a:txBody>
                    <a:bodyPr/>
                    <a:lstStyle/>
                    <a:p>
                      <a:r>
                        <a:rPr lang="en-US" i="1" dirty="0">
                          <a:solidFill>
                            <a:schemeClr val="tx2">
                              <a:lumMod val="60000"/>
                              <a:lumOff val="40000"/>
                            </a:schemeClr>
                          </a:solidFill>
                        </a:rPr>
                        <a:t>Trails should be connected into viable looped networks</a:t>
                      </a:r>
                    </a:p>
                  </a:txBody>
                  <a:tcPr>
                    <a:noFill/>
                  </a:tcPr>
                </a:tc>
                <a:tc>
                  <a:txBody>
                    <a:bodyPr/>
                    <a:lstStyle/>
                    <a:p>
                      <a:pPr algn="r"/>
                      <a:r>
                        <a:rPr lang="en-US" i="1" dirty="0">
                          <a:solidFill>
                            <a:schemeClr val="tx2">
                              <a:lumMod val="60000"/>
                              <a:lumOff val="40000"/>
                            </a:schemeClr>
                          </a:solidFill>
                        </a:rPr>
                        <a:t>3.77</a:t>
                      </a:r>
                    </a:p>
                  </a:txBody>
                  <a:tcPr>
                    <a:noFill/>
                  </a:tcPr>
                </a:tc>
                <a:extLst>
                  <a:ext uri="{0D108BD9-81ED-4DB2-BD59-A6C34878D82A}">
                    <a16:rowId xmlns:a16="http://schemas.microsoft.com/office/drawing/2014/main" val="644628959"/>
                  </a:ext>
                </a:extLst>
              </a:tr>
              <a:tr h="370840">
                <a:tc>
                  <a:txBody>
                    <a:bodyPr/>
                    <a:lstStyle/>
                    <a:p>
                      <a:r>
                        <a:rPr lang="en-US" i="1" dirty="0">
                          <a:solidFill>
                            <a:schemeClr val="tx2">
                              <a:lumMod val="60000"/>
                              <a:lumOff val="40000"/>
                            </a:schemeClr>
                          </a:solidFill>
                        </a:rPr>
                        <a:t>More trails should be developed to meet future demand</a:t>
                      </a:r>
                    </a:p>
                  </a:txBody>
                  <a:tcPr>
                    <a:noFill/>
                  </a:tcPr>
                </a:tc>
                <a:tc>
                  <a:txBody>
                    <a:bodyPr/>
                    <a:lstStyle/>
                    <a:p>
                      <a:pPr algn="r"/>
                      <a:r>
                        <a:rPr lang="en-US" i="1" dirty="0">
                          <a:solidFill>
                            <a:schemeClr val="tx2">
                              <a:lumMod val="60000"/>
                              <a:lumOff val="40000"/>
                            </a:schemeClr>
                          </a:solidFill>
                        </a:rPr>
                        <a:t>3.70</a:t>
                      </a:r>
                    </a:p>
                  </a:txBody>
                  <a:tcPr>
                    <a:noFill/>
                  </a:tcPr>
                </a:tc>
                <a:extLst>
                  <a:ext uri="{0D108BD9-81ED-4DB2-BD59-A6C34878D82A}">
                    <a16:rowId xmlns:a16="http://schemas.microsoft.com/office/drawing/2014/main" val="1313634822"/>
                  </a:ext>
                </a:extLst>
              </a:tr>
              <a:tr h="370840">
                <a:tc>
                  <a:txBody>
                    <a:bodyPr/>
                    <a:lstStyle/>
                    <a:p>
                      <a:r>
                        <a:rPr lang="en-US" i="1" dirty="0">
                          <a:solidFill>
                            <a:schemeClr val="tx2">
                              <a:lumMod val="20000"/>
                              <a:lumOff val="80000"/>
                            </a:schemeClr>
                          </a:solidFill>
                        </a:rPr>
                        <a:t>More trails should be developed to reduce crowding during peak use</a:t>
                      </a:r>
                    </a:p>
                  </a:txBody>
                  <a:tcPr>
                    <a:noFill/>
                  </a:tcPr>
                </a:tc>
                <a:tc>
                  <a:txBody>
                    <a:bodyPr/>
                    <a:lstStyle/>
                    <a:p>
                      <a:pPr algn="r"/>
                      <a:r>
                        <a:rPr lang="en-US" i="1" dirty="0">
                          <a:solidFill>
                            <a:schemeClr val="tx2">
                              <a:lumMod val="20000"/>
                              <a:lumOff val="80000"/>
                            </a:schemeClr>
                          </a:solidFill>
                        </a:rPr>
                        <a:t>3.49</a:t>
                      </a:r>
                    </a:p>
                  </a:txBody>
                  <a:tcPr>
                    <a:noFill/>
                  </a:tcPr>
                </a:tc>
                <a:extLst>
                  <a:ext uri="{0D108BD9-81ED-4DB2-BD59-A6C34878D82A}">
                    <a16:rowId xmlns:a16="http://schemas.microsoft.com/office/drawing/2014/main" val="2023400587"/>
                  </a:ext>
                </a:extLst>
              </a:tr>
              <a:tr h="370840">
                <a:tc>
                  <a:txBody>
                    <a:bodyPr/>
                    <a:lstStyle/>
                    <a:p>
                      <a:r>
                        <a:rPr lang="en-US" i="1" dirty="0">
                          <a:solidFill>
                            <a:schemeClr val="tx2">
                              <a:lumMod val="20000"/>
                              <a:lumOff val="80000"/>
                            </a:schemeClr>
                          </a:solidFill>
                        </a:rPr>
                        <a:t>Trails should be provided signage, directories, and restroom services</a:t>
                      </a:r>
                    </a:p>
                  </a:txBody>
                  <a:tcPr>
                    <a:noFill/>
                  </a:tcPr>
                </a:tc>
                <a:tc>
                  <a:txBody>
                    <a:bodyPr/>
                    <a:lstStyle/>
                    <a:p>
                      <a:pPr algn="r"/>
                      <a:r>
                        <a:rPr lang="en-US" i="1" dirty="0">
                          <a:solidFill>
                            <a:schemeClr val="tx2">
                              <a:lumMod val="20000"/>
                              <a:lumOff val="80000"/>
                            </a:schemeClr>
                          </a:solidFill>
                        </a:rPr>
                        <a:t>3.47</a:t>
                      </a:r>
                    </a:p>
                  </a:txBody>
                  <a:tcPr>
                    <a:noFill/>
                  </a:tcPr>
                </a:tc>
                <a:extLst>
                  <a:ext uri="{0D108BD9-81ED-4DB2-BD59-A6C34878D82A}">
                    <a16:rowId xmlns:a16="http://schemas.microsoft.com/office/drawing/2014/main" val="4047614215"/>
                  </a:ext>
                </a:extLst>
              </a:tr>
              <a:tr h="370840">
                <a:tc>
                  <a:txBody>
                    <a:bodyPr/>
                    <a:lstStyle/>
                    <a:p>
                      <a:r>
                        <a:rPr lang="en-US" i="1" dirty="0">
                          <a:solidFill>
                            <a:schemeClr val="tx2">
                              <a:lumMod val="20000"/>
                              <a:lumOff val="80000"/>
                            </a:schemeClr>
                          </a:solidFill>
                        </a:rPr>
                        <a:t>Trailheads should be developed to be conveniently accessible</a:t>
                      </a:r>
                    </a:p>
                  </a:txBody>
                  <a:tcPr>
                    <a:noFill/>
                  </a:tcPr>
                </a:tc>
                <a:tc>
                  <a:txBody>
                    <a:bodyPr/>
                    <a:lstStyle/>
                    <a:p>
                      <a:pPr algn="r"/>
                      <a:r>
                        <a:rPr lang="en-US" i="1" dirty="0">
                          <a:solidFill>
                            <a:schemeClr val="tx2">
                              <a:lumMod val="20000"/>
                              <a:lumOff val="80000"/>
                            </a:schemeClr>
                          </a:solidFill>
                        </a:rPr>
                        <a:t>3.44</a:t>
                      </a:r>
                    </a:p>
                  </a:txBody>
                  <a:tcPr>
                    <a:noFill/>
                  </a:tcPr>
                </a:tc>
                <a:extLst>
                  <a:ext uri="{0D108BD9-81ED-4DB2-BD59-A6C34878D82A}">
                    <a16:rowId xmlns:a16="http://schemas.microsoft.com/office/drawing/2014/main" val="3087891726"/>
                  </a:ext>
                </a:extLst>
              </a:tr>
              <a:tr h="370840">
                <a:tc>
                  <a:txBody>
                    <a:bodyPr/>
                    <a:lstStyle/>
                    <a:p>
                      <a:r>
                        <a:rPr lang="en-US" i="1" dirty="0">
                          <a:solidFill>
                            <a:schemeClr val="tx2">
                              <a:lumMod val="20000"/>
                              <a:lumOff val="80000"/>
                            </a:schemeClr>
                          </a:solidFill>
                        </a:rPr>
                        <a:t>Traffic activated signals should be provided at key SR-20 trail crossings</a:t>
                      </a:r>
                    </a:p>
                  </a:txBody>
                  <a:tcPr>
                    <a:noFill/>
                  </a:tcPr>
                </a:tc>
                <a:tc>
                  <a:txBody>
                    <a:bodyPr/>
                    <a:lstStyle/>
                    <a:p>
                      <a:pPr algn="r"/>
                      <a:r>
                        <a:rPr lang="en-US" i="1" dirty="0">
                          <a:solidFill>
                            <a:schemeClr val="tx2">
                              <a:lumMod val="20000"/>
                              <a:lumOff val="80000"/>
                            </a:schemeClr>
                          </a:solidFill>
                        </a:rPr>
                        <a:t>3.38</a:t>
                      </a:r>
                    </a:p>
                  </a:txBody>
                  <a:tcPr>
                    <a:noFill/>
                  </a:tcPr>
                </a:tc>
                <a:extLst>
                  <a:ext uri="{0D108BD9-81ED-4DB2-BD59-A6C34878D82A}">
                    <a16:rowId xmlns:a16="http://schemas.microsoft.com/office/drawing/2014/main" val="1650458178"/>
                  </a:ext>
                </a:extLst>
              </a:tr>
              <a:tr h="370840">
                <a:tc>
                  <a:txBody>
                    <a:bodyPr/>
                    <a:lstStyle/>
                    <a:p>
                      <a:r>
                        <a:rPr lang="en-US" i="1" dirty="0">
                          <a:solidFill>
                            <a:schemeClr val="tx2">
                              <a:lumMod val="20000"/>
                              <a:lumOff val="80000"/>
                            </a:schemeClr>
                          </a:solidFill>
                        </a:rPr>
                        <a:t>Trail surfaces should be improved for safety, ADA access where possible</a:t>
                      </a:r>
                    </a:p>
                  </a:txBody>
                  <a:tcPr>
                    <a:noFill/>
                  </a:tcPr>
                </a:tc>
                <a:tc>
                  <a:txBody>
                    <a:bodyPr/>
                    <a:lstStyle/>
                    <a:p>
                      <a:pPr algn="r"/>
                      <a:r>
                        <a:rPr lang="en-US" i="1" dirty="0">
                          <a:solidFill>
                            <a:schemeClr val="tx2">
                              <a:lumMod val="20000"/>
                              <a:lumOff val="80000"/>
                            </a:schemeClr>
                          </a:solidFill>
                        </a:rPr>
                        <a:t>3.33</a:t>
                      </a:r>
                    </a:p>
                  </a:txBody>
                  <a:tcPr>
                    <a:noFill/>
                  </a:tcPr>
                </a:tc>
                <a:extLst>
                  <a:ext uri="{0D108BD9-81ED-4DB2-BD59-A6C34878D82A}">
                    <a16:rowId xmlns:a16="http://schemas.microsoft.com/office/drawing/2014/main" val="13449993"/>
                  </a:ext>
                </a:extLst>
              </a:tr>
            </a:tbl>
          </a:graphicData>
        </a:graphic>
      </p:graphicFrame>
    </p:spTree>
    <p:extLst>
      <p:ext uri="{BB962C8B-B14F-4D97-AF65-F5344CB8AC3E}">
        <p14:creationId xmlns:p14="http://schemas.microsoft.com/office/powerpoint/2010/main" val="3495535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513897"/>
            <a:ext cx="8654187" cy="525989"/>
          </a:xfrm>
        </p:spPr>
        <p:txBody>
          <a:bodyPr>
            <a:noAutofit/>
          </a:bodyPr>
          <a:lstStyle/>
          <a:p>
            <a:pPr algn="ctr">
              <a:defRPr/>
            </a:pPr>
            <a:r>
              <a:rPr lang="en-US" sz="2400" dirty="0">
                <a:effectLst>
                  <a:outerShdw blurRad="50800" dist="38100" dir="2700000" algn="tl" rotWithShape="0">
                    <a:prstClr val="black">
                      <a:alpha val="40000"/>
                    </a:prstClr>
                  </a:outerShdw>
                </a:effectLst>
              </a:rPr>
              <a:t>E-bikes</a:t>
            </a:r>
            <a:endParaRPr lang="en-US" sz="32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27</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700708" y="3899410"/>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3" name="Table 5">
            <a:extLst>
              <a:ext uri="{FF2B5EF4-FFF2-40B4-BE49-F238E27FC236}">
                <a16:creationId xmlns:a16="http://schemas.microsoft.com/office/drawing/2014/main" id="{BB240FEF-5A6F-351C-8295-0C4E1BEF1260}"/>
              </a:ext>
            </a:extLst>
          </p:cNvPr>
          <p:cNvGraphicFramePr>
            <a:graphicFrameLocks noGrp="1"/>
          </p:cNvGraphicFramePr>
          <p:nvPr>
            <p:extLst>
              <p:ext uri="{D42A27DB-BD31-4B8C-83A1-F6EECF244321}">
                <p14:modId xmlns:p14="http://schemas.microsoft.com/office/powerpoint/2010/main" val="3760617614"/>
              </p:ext>
            </p:extLst>
          </p:nvPr>
        </p:nvGraphicFramePr>
        <p:xfrm>
          <a:off x="700705" y="2318438"/>
          <a:ext cx="7742582" cy="148336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E-bikes comments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60000"/>
                              <a:lumOff val="40000"/>
                            </a:schemeClr>
                          </a:solidFill>
                        </a:rPr>
                        <a:t>E-bikes should be allowed on bike lanes and road shoulders</a:t>
                      </a:r>
                    </a:p>
                  </a:txBody>
                  <a:tcPr>
                    <a:noFill/>
                  </a:tcPr>
                </a:tc>
                <a:tc>
                  <a:txBody>
                    <a:bodyPr/>
                    <a:lstStyle/>
                    <a:p>
                      <a:pPr algn="r"/>
                      <a:r>
                        <a:rPr lang="en-US" i="1" dirty="0">
                          <a:solidFill>
                            <a:schemeClr val="tx2">
                              <a:lumMod val="60000"/>
                              <a:lumOff val="40000"/>
                            </a:schemeClr>
                          </a:solidFill>
                        </a:rPr>
                        <a:t>3.48</a:t>
                      </a:r>
                    </a:p>
                  </a:txBody>
                  <a:tcPr>
                    <a:noFill/>
                  </a:tcPr>
                </a:tc>
                <a:extLst>
                  <a:ext uri="{0D108BD9-81ED-4DB2-BD59-A6C34878D82A}">
                    <a16:rowId xmlns:a16="http://schemas.microsoft.com/office/drawing/2014/main" val="3087891726"/>
                  </a:ext>
                </a:extLst>
              </a:tr>
              <a:tr h="370840">
                <a:tc>
                  <a:txBody>
                    <a:bodyPr/>
                    <a:lstStyle/>
                    <a:p>
                      <a:r>
                        <a:rPr lang="en-US" i="1" dirty="0">
                          <a:solidFill>
                            <a:schemeClr val="tx2">
                              <a:lumMod val="20000"/>
                              <a:lumOff val="80000"/>
                            </a:schemeClr>
                          </a:solidFill>
                        </a:rPr>
                        <a:t>E-bikes should be allowed on paved trails</a:t>
                      </a:r>
                    </a:p>
                  </a:txBody>
                  <a:tcPr>
                    <a:noFill/>
                  </a:tcPr>
                </a:tc>
                <a:tc>
                  <a:txBody>
                    <a:bodyPr/>
                    <a:lstStyle/>
                    <a:p>
                      <a:pPr algn="r"/>
                      <a:r>
                        <a:rPr lang="en-US" i="1" dirty="0">
                          <a:solidFill>
                            <a:schemeClr val="tx2">
                              <a:lumMod val="20000"/>
                              <a:lumOff val="80000"/>
                            </a:schemeClr>
                          </a:solidFill>
                        </a:rPr>
                        <a:t>2.88</a:t>
                      </a:r>
                    </a:p>
                  </a:txBody>
                  <a:tcPr>
                    <a:noFill/>
                  </a:tcPr>
                </a:tc>
                <a:extLst>
                  <a:ext uri="{0D108BD9-81ED-4DB2-BD59-A6C34878D82A}">
                    <a16:rowId xmlns:a16="http://schemas.microsoft.com/office/drawing/2014/main" val="1650458178"/>
                  </a:ext>
                </a:extLst>
              </a:tr>
              <a:tr h="370840">
                <a:tc>
                  <a:txBody>
                    <a:bodyPr/>
                    <a:lstStyle/>
                    <a:p>
                      <a:r>
                        <a:rPr lang="en-US" i="1" dirty="0">
                          <a:solidFill>
                            <a:schemeClr val="bg2">
                              <a:lumMod val="50000"/>
                              <a:lumOff val="50000"/>
                            </a:schemeClr>
                          </a:solidFill>
                        </a:rPr>
                        <a:t>E-bikes should be allowed on dirt trails</a:t>
                      </a:r>
                    </a:p>
                  </a:txBody>
                  <a:tcPr>
                    <a:noFill/>
                  </a:tcPr>
                </a:tc>
                <a:tc>
                  <a:txBody>
                    <a:bodyPr/>
                    <a:lstStyle/>
                    <a:p>
                      <a:pPr algn="r"/>
                      <a:r>
                        <a:rPr lang="en-US" i="1" dirty="0">
                          <a:solidFill>
                            <a:schemeClr val="bg2">
                              <a:lumMod val="50000"/>
                              <a:lumOff val="50000"/>
                            </a:schemeClr>
                          </a:solidFill>
                        </a:rPr>
                        <a:t>1.92</a:t>
                      </a:r>
                    </a:p>
                  </a:txBody>
                  <a:tcPr>
                    <a:noFill/>
                  </a:tcPr>
                </a:tc>
                <a:extLst>
                  <a:ext uri="{0D108BD9-81ED-4DB2-BD59-A6C34878D82A}">
                    <a16:rowId xmlns:a16="http://schemas.microsoft.com/office/drawing/2014/main" val="13449993"/>
                  </a:ext>
                </a:extLst>
              </a:tr>
            </a:tbl>
          </a:graphicData>
        </a:graphic>
      </p:graphicFrame>
      <p:sp>
        <p:nvSpPr>
          <p:cNvPr id="5" name="TextBox 4">
            <a:extLst>
              <a:ext uri="{FF2B5EF4-FFF2-40B4-BE49-F238E27FC236}">
                <a16:creationId xmlns:a16="http://schemas.microsoft.com/office/drawing/2014/main" id="{B74C4D00-7AD3-338D-ADDD-00D475F87D4A}"/>
              </a:ext>
            </a:extLst>
          </p:cNvPr>
          <p:cNvSpPr txBox="1"/>
          <p:nvPr/>
        </p:nvSpPr>
        <p:spPr>
          <a:xfrm>
            <a:off x="815009" y="1039886"/>
            <a:ext cx="7628278" cy="1200329"/>
          </a:xfrm>
          <a:prstGeom prst="rect">
            <a:avLst/>
          </a:prstGeom>
          <a:noFill/>
        </p:spPr>
        <p:txBody>
          <a:bodyPr wrap="square">
            <a:spAutoFit/>
          </a:bodyPr>
          <a:lstStyle/>
          <a:p>
            <a:r>
              <a:rPr lang="en-US" i="1" dirty="0">
                <a:effectLst/>
              </a:rPr>
              <a:t>E-bikes are manually operated with an electric motor assistance depending on whether the rider is pedaling and the maximum speed the electric motor will operate up to 20 or 28 mph. </a:t>
            </a:r>
            <a:r>
              <a:rPr lang="en-US" i="1" dirty="0">
                <a:solidFill>
                  <a:schemeClr val="tx2">
                    <a:lumMod val="60000"/>
                    <a:lumOff val="40000"/>
                  </a:schemeClr>
                </a:solidFill>
                <a:effectLst/>
              </a:rPr>
              <a:t>Please indicate the extent to which you would approve e-bikes on county trails.</a:t>
            </a:r>
          </a:p>
        </p:txBody>
      </p:sp>
    </p:spTree>
    <p:extLst>
      <p:ext uri="{BB962C8B-B14F-4D97-AF65-F5344CB8AC3E}">
        <p14:creationId xmlns:p14="http://schemas.microsoft.com/office/powerpoint/2010/main" val="3293625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325056"/>
            <a:ext cx="8654187" cy="525989"/>
          </a:xfrm>
        </p:spPr>
        <p:txBody>
          <a:bodyPr>
            <a:noAutofit/>
          </a:bodyPr>
          <a:lstStyle/>
          <a:p>
            <a:pPr algn="ctr">
              <a:defRPr/>
            </a:pPr>
            <a:r>
              <a:rPr lang="en-US" sz="2800" dirty="0">
                <a:effectLst>
                  <a:outerShdw blurRad="50800" dist="38100" dir="2700000" algn="tl" rotWithShape="0">
                    <a:prstClr val="black">
                      <a:alpha val="40000"/>
                    </a:prstClr>
                  </a:outerShdw>
                </a:effectLst>
              </a:rPr>
              <a:t>Horse trails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28</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834890"/>
            <a:ext cx="4327094" cy="2308324"/>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rPr>
              <a:t>As the graphic illustrates, there are 16 designated horseback riding trails on county, state, and land trust properties. </a:t>
            </a:r>
            <a:r>
              <a:rPr lang="en-US" i="1" dirty="0">
                <a:solidFill>
                  <a:schemeClr val="tx2">
                    <a:lumMod val="60000"/>
                    <a:lumOff val="40000"/>
                  </a:schemeClr>
                </a:solidFill>
              </a:rPr>
              <a:t>Please indicate the extent to which you agree with the following comments about horse trails.</a:t>
            </a:r>
          </a:p>
          <a:p>
            <a:endParaRPr lang="en-US" i="1" dirty="0">
              <a:solidFill>
                <a:schemeClr val="tx2">
                  <a:lumMod val="60000"/>
                  <a:lumOff val="40000"/>
                </a:schemeClr>
              </a:solidFill>
            </a:endParaRPr>
          </a:p>
          <a:p>
            <a:endParaRPr lang="en-US" i="1" dirty="0">
              <a:solidFill>
                <a:schemeClr val="tx2">
                  <a:lumMod val="20000"/>
                  <a:lumOff val="80000"/>
                </a:schemeClr>
              </a:solidFill>
            </a:endParaRPr>
          </a:p>
          <a:p>
            <a:endParaRPr lang="en-US" i="1" dirty="0">
              <a:solidFill>
                <a:schemeClr val="tx2">
                  <a:lumMod val="60000"/>
                  <a:lumOff val="40000"/>
                </a:schemeClr>
              </a:solidFill>
              <a:effectLst/>
            </a:endParaRPr>
          </a:p>
        </p:txBody>
      </p:sp>
      <p:pic>
        <p:nvPicPr>
          <p:cNvPr id="6" name="Picture 5">
            <a:extLst>
              <a:ext uri="{FF2B5EF4-FFF2-40B4-BE49-F238E27FC236}">
                <a16:creationId xmlns:a16="http://schemas.microsoft.com/office/drawing/2014/main" id="{E204FCA7-B6B8-0E8B-6493-BABFB7823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66" y="834890"/>
            <a:ext cx="4019036" cy="5201104"/>
          </a:xfrm>
          <a:prstGeom prst="rect">
            <a:avLst/>
          </a:prstGeom>
        </p:spPr>
      </p:pic>
    </p:spTree>
    <p:extLst>
      <p:ext uri="{BB962C8B-B14F-4D97-AF65-F5344CB8AC3E}">
        <p14:creationId xmlns:p14="http://schemas.microsoft.com/office/powerpoint/2010/main" val="2474887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722616"/>
            <a:ext cx="8654187" cy="525989"/>
          </a:xfrm>
        </p:spPr>
        <p:txBody>
          <a:bodyPr>
            <a:noAutofit/>
          </a:bodyPr>
          <a:lstStyle/>
          <a:p>
            <a:pPr algn="ctr">
              <a:defRPr/>
            </a:pPr>
            <a:r>
              <a:rPr lang="en-US" sz="2400" dirty="0">
                <a:effectLst>
                  <a:outerShdw blurRad="50800" dist="38100" dir="2700000" algn="tl" rotWithShape="0">
                    <a:prstClr val="black">
                      <a:alpha val="40000"/>
                    </a:prstClr>
                  </a:outerShdw>
                </a:effectLst>
              </a:rPr>
              <a:t>Horse trails</a:t>
            </a:r>
            <a:endParaRPr lang="en-US" sz="32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29</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700708" y="4330839"/>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3056683723"/>
              </p:ext>
            </p:extLst>
          </p:nvPr>
        </p:nvGraphicFramePr>
        <p:xfrm>
          <a:off x="700708" y="1248605"/>
          <a:ext cx="7742582" cy="296672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Priorities for 16 horse trails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20000"/>
                              <a:lumOff val="80000"/>
                            </a:schemeClr>
                          </a:solidFill>
                        </a:rPr>
                        <a:t>Horse trail information should indicate hazardous areas</a:t>
                      </a:r>
                    </a:p>
                  </a:txBody>
                  <a:tcPr>
                    <a:noFill/>
                  </a:tcPr>
                </a:tc>
                <a:tc>
                  <a:txBody>
                    <a:bodyPr/>
                    <a:lstStyle/>
                    <a:p>
                      <a:pPr algn="r"/>
                      <a:r>
                        <a:rPr lang="en-US" i="1" dirty="0">
                          <a:solidFill>
                            <a:schemeClr val="tx2">
                              <a:lumMod val="20000"/>
                              <a:lumOff val="80000"/>
                            </a:schemeClr>
                          </a:solidFill>
                        </a:rPr>
                        <a:t>3.19</a:t>
                      </a:r>
                    </a:p>
                  </a:txBody>
                  <a:tcPr>
                    <a:noFill/>
                  </a:tcPr>
                </a:tc>
                <a:extLst>
                  <a:ext uri="{0D108BD9-81ED-4DB2-BD59-A6C34878D82A}">
                    <a16:rowId xmlns:a16="http://schemas.microsoft.com/office/drawing/2014/main" val="632716082"/>
                  </a:ext>
                </a:extLst>
              </a:tr>
              <a:tr h="370840">
                <a:tc>
                  <a:txBody>
                    <a:bodyPr/>
                    <a:lstStyle/>
                    <a:p>
                      <a:r>
                        <a:rPr lang="en-US" i="1" dirty="0">
                          <a:solidFill>
                            <a:schemeClr val="tx2">
                              <a:lumMod val="20000"/>
                              <a:lumOff val="80000"/>
                            </a:schemeClr>
                          </a:solidFill>
                        </a:rPr>
                        <a:t>Traffic activated signals should be installed on SR-20 at trail crossings</a:t>
                      </a:r>
                    </a:p>
                  </a:txBody>
                  <a:tcPr>
                    <a:noFill/>
                  </a:tcPr>
                </a:tc>
                <a:tc>
                  <a:txBody>
                    <a:bodyPr/>
                    <a:lstStyle/>
                    <a:p>
                      <a:pPr algn="r"/>
                      <a:r>
                        <a:rPr lang="en-US" i="1" dirty="0">
                          <a:solidFill>
                            <a:schemeClr val="tx2">
                              <a:lumMod val="20000"/>
                              <a:lumOff val="80000"/>
                            </a:schemeClr>
                          </a:solidFill>
                        </a:rPr>
                        <a:t>2.96</a:t>
                      </a:r>
                    </a:p>
                  </a:txBody>
                  <a:tcPr>
                    <a:noFill/>
                  </a:tcPr>
                </a:tc>
                <a:extLst>
                  <a:ext uri="{0D108BD9-81ED-4DB2-BD59-A6C34878D82A}">
                    <a16:rowId xmlns:a16="http://schemas.microsoft.com/office/drawing/2014/main" val="439467713"/>
                  </a:ext>
                </a:extLst>
              </a:tr>
              <a:tr h="370840">
                <a:tc>
                  <a:txBody>
                    <a:bodyPr/>
                    <a:lstStyle/>
                    <a:p>
                      <a:r>
                        <a:rPr lang="en-US" i="1" dirty="0">
                          <a:solidFill>
                            <a:schemeClr val="tx2">
                              <a:lumMod val="20000"/>
                              <a:lumOff val="80000"/>
                            </a:schemeClr>
                          </a:solidFill>
                        </a:rPr>
                        <a:t>Horse trails are an important component of county park system</a:t>
                      </a:r>
                    </a:p>
                  </a:txBody>
                  <a:tcPr>
                    <a:noFill/>
                  </a:tcPr>
                </a:tc>
                <a:tc>
                  <a:txBody>
                    <a:bodyPr/>
                    <a:lstStyle/>
                    <a:p>
                      <a:pPr algn="r"/>
                      <a:r>
                        <a:rPr lang="en-US" i="1" dirty="0">
                          <a:solidFill>
                            <a:schemeClr val="tx2">
                              <a:lumMod val="20000"/>
                              <a:lumOff val="80000"/>
                            </a:schemeClr>
                          </a:solidFill>
                        </a:rPr>
                        <a:t>2.87</a:t>
                      </a:r>
                    </a:p>
                  </a:txBody>
                  <a:tcPr>
                    <a:noFill/>
                  </a:tcPr>
                </a:tc>
                <a:extLst>
                  <a:ext uri="{0D108BD9-81ED-4DB2-BD59-A6C34878D82A}">
                    <a16:rowId xmlns:a16="http://schemas.microsoft.com/office/drawing/2014/main" val="76025681"/>
                  </a:ext>
                </a:extLst>
              </a:tr>
              <a:tr h="370840">
                <a:tc>
                  <a:txBody>
                    <a:bodyPr/>
                    <a:lstStyle/>
                    <a:p>
                      <a:r>
                        <a:rPr lang="en-US" i="1" dirty="0">
                          <a:solidFill>
                            <a:schemeClr val="tx2">
                              <a:lumMod val="20000"/>
                              <a:lumOff val="80000"/>
                            </a:schemeClr>
                          </a:solidFill>
                        </a:rPr>
                        <a:t>Horse trails should be provided signage to be visible to users</a:t>
                      </a:r>
                    </a:p>
                  </a:txBody>
                  <a:tcPr>
                    <a:noFill/>
                  </a:tcPr>
                </a:tc>
                <a:tc>
                  <a:txBody>
                    <a:bodyPr/>
                    <a:lstStyle/>
                    <a:p>
                      <a:pPr algn="r"/>
                      <a:r>
                        <a:rPr lang="en-US" i="1" dirty="0">
                          <a:solidFill>
                            <a:schemeClr val="tx2">
                              <a:lumMod val="20000"/>
                              <a:lumOff val="80000"/>
                            </a:schemeClr>
                          </a:solidFill>
                        </a:rPr>
                        <a:t>2.87</a:t>
                      </a:r>
                    </a:p>
                  </a:txBody>
                  <a:tcPr>
                    <a:noFill/>
                  </a:tcPr>
                </a:tc>
                <a:extLst>
                  <a:ext uri="{0D108BD9-81ED-4DB2-BD59-A6C34878D82A}">
                    <a16:rowId xmlns:a16="http://schemas.microsoft.com/office/drawing/2014/main" val="1610035314"/>
                  </a:ext>
                </a:extLst>
              </a:tr>
              <a:tr h="370840">
                <a:tc>
                  <a:txBody>
                    <a:bodyPr/>
                    <a:lstStyle/>
                    <a:p>
                      <a:r>
                        <a:rPr lang="en-US" i="1" dirty="0">
                          <a:solidFill>
                            <a:schemeClr val="tx2">
                              <a:lumMod val="20000"/>
                              <a:lumOff val="80000"/>
                            </a:schemeClr>
                          </a:solidFill>
                        </a:rPr>
                        <a:t>Horse trails can/should be made compatible with most hike, bike trails</a:t>
                      </a:r>
                    </a:p>
                  </a:txBody>
                  <a:tcPr>
                    <a:noFill/>
                  </a:tcPr>
                </a:tc>
                <a:tc>
                  <a:txBody>
                    <a:bodyPr/>
                    <a:lstStyle/>
                    <a:p>
                      <a:pPr algn="r"/>
                      <a:r>
                        <a:rPr lang="en-US" i="1" dirty="0">
                          <a:solidFill>
                            <a:schemeClr val="tx2">
                              <a:lumMod val="20000"/>
                              <a:lumOff val="80000"/>
                            </a:schemeClr>
                          </a:solidFill>
                        </a:rPr>
                        <a:t>2.59</a:t>
                      </a:r>
                    </a:p>
                  </a:txBody>
                  <a:tcPr>
                    <a:noFill/>
                  </a:tcPr>
                </a:tc>
                <a:extLst>
                  <a:ext uri="{0D108BD9-81ED-4DB2-BD59-A6C34878D82A}">
                    <a16:rowId xmlns:a16="http://schemas.microsoft.com/office/drawing/2014/main" val="1234966754"/>
                  </a:ext>
                </a:extLst>
              </a:tr>
              <a:tr h="370840">
                <a:tc>
                  <a:txBody>
                    <a:bodyPr/>
                    <a:lstStyle/>
                    <a:p>
                      <a:r>
                        <a:rPr lang="en-US" i="1" dirty="0">
                          <a:solidFill>
                            <a:schemeClr val="tx2">
                              <a:lumMod val="20000"/>
                              <a:lumOff val="80000"/>
                            </a:schemeClr>
                          </a:solidFill>
                        </a:rPr>
                        <a:t>Horse trailheads should be improved with loading, tie-up areas</a:t>
                      </a:r>
                    </a:p>
                  </a:txBody>
                  <a:tcPr>
                    <a:noFill/>
                  </a:tcPr>
                </a:tc>
                <a:tc>
                  <a:txBody>
                    <a:bodyPr/>
                    <a:lstStyle/>
                    <a:p>
                      <a:pPr algn="r"/>
                      <a:r>
                        <a:rPr lang="en-US" i="1" dirty="0">
                          <a:solidFill>
                            <a:schemeClr val="tx2">
                              <a:lumMod val="20000"/>
                              <a:lumOff val="80000"/>
                            </a:schemeClr>
                          </a:solidFill>
                        </a:rPr>
                        <a:t>2.56</a:t>
                      </a:r>
                    </a:p>
                  </a:txBody>
                  <a:tcPr>
                    <a:noFill/>
                  </a:tcPr>
                </a:tc>
                <a:extLst>
                  <a:ext uri="{0D108BD9-81ED-4DB2-BD59-A6C34878D82A}">
                    <a16:rowId xmlns:a16="http://schemas.microsoft.com/office/drawing/2014/main" val="2710026198"/>
                  </a:ext>
                </a:extLst>
              </a:tr>
              <a:tr h="370840">
                <a:tc>
                  <a:txBody>
                    <a:bodyPr/>
                    <a:lstStyle/>
                    <a:p>
                      <a:r>
                        <a:rPr lang="en-US" i="1" dirty="0">
                          <a:solidFill>
                            <a:schemeClr val="bg2">
                              <a:lumMod val="50000"/>
                              <a:lumOff val="50000"/>
                            </a:schemeClr>
                          </a:solidFill>
                        </a:rPr>
                        <a:t>More horse trails should be developed to meet future demand</a:t>
                      </a:r>
                    </a:p>
                  </a:txBody>
                  <a:tcPr>
                    <a:noFill/>
                  </a:tcPr>
                </a:tc>
                <a:tc>
                  <a:txBody>
                    <a:bodyPr/>
                    <a:lstStyle/>
                    <a:p>
                      <a:pPr algn="r"/>
                      <a:r>
                        <a:rPr lang="en-US" i="1" dirty="0">
                          <a:solidFill>
                            <a:schemeClr val="bg2">
                              <a:lumMod val="50000"/>
                              <a:lumOff val="50000"/>
                            </a:schemeClr>
                          </a:solidFill>
                        </a:rPr>
                        <a:t>2.32</a:t>
                      </a:r>
                    </a:p>
                  </a:txBody>
                  <a:tcPr>
                    <a:noFill/>
                  </a:tcPr>
                </a:tc>
                <a:extLst>
                  <a:ext uri="{0D108BD9-81ED-4DB2-BD59-A6C34878D82A}">
                    <a16:rowId xmlns:a16="http://schemas.microsoft.com/office/drawing/2014/main" val="644628959"/>
                  </a:ext>
                </a:extLst>
              </a:tr>
            </a:tbl>
          </a:graphicData>
        </a:graphic>
      </p:graphicFrame>
    </p:spTree>
    <p:extLst>
      <p:ext uri="{BB962C8B-B14F-4D97-AF65-F5344CB8AC3E}">
        <p14:creationId xmlns:p14="http://schemas.microsoft.com/office/powerpoint/2010/main" val="381066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700708" y="1152951"/>
            <a:ext cx="7742582" cy="525989"/>
          </a:xfrm>
        </p:spPr>
        <p:txBody>
          <a:bodyPr>
            <a:noAutofit/>
          </a:bodyPr>
          <a:lstStyle/>
          <a:p>
            <a:pPr algn="ctr">
              <a:defRPr/>
            </a:pPr>
            <a:r>
              <a:rPr lang="en-US" sz="2400" dirty="0">
                <a:effectLst>
                  <a:outerShdw blurRad="50800" dist="38100" dir="2700000" algn="tl" rotWithShape="0">
                    <a:prstClr val="black">
                      <a:alpha val="40000"/>
                    </a:prstClr>
                  </a:outerShdw>
                </a:effectLst>
              </a:rPr>
              <a:t>Online survey results</a:t>
            </a:r>
            <a:br>
              <a:rPr lang="en-US" sz="2400" dirty="0">
                <a:effectLst>
                  <a:outerShdw blurRad="50800" dist="38100" dir="2700000" algn="tl" rotWithShape="0">
                    <a:prstClr val="black">
                      <a:alpha val="40000"/>
                    </a:prstClr>
                  </a:outerShdw>
                </a:effectLst>
              </a:rPr>
            </a:br>
            <a:r>
              <a:rPr lang="en-US" sz="2400" dirty="0">
                <a:effectLst>
                  <a:outerShdw blurRad="50800" dist="38100" dir="2700000" algn="tl" rotWithShape="0">
                    <a:prstClr val="black">
                      <a:alpha val="40000"/>
                    </a:prstClr>
                  </a:outerShdw>
                </a:effectLst>
              </a:rPr>
              <a:t>Residence</a:t>
            </a:r>
            <a:br>
              <a:rPr lang="en-US" sz="2400" dirty="0">
                <a:effectLst>
                  <a:outerShdw blurRad="50800" dist="38100" dir="2700000" algn="tl" rotWithShape="0">
                    <a:prstClr val="black">
                      <a:alpha val="40000"/>
                    </a:prstClr>
                  </a:outerShdw>
                </a:effectLst>
              </a:rPr>
            </a:br>
            <a:endParaRPr lang="en-US" sz="20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3</a:t>
            </a:fld>
            <a:endParaRPr lang="en-US" dirty="0">
              <a:solidFill>
                <a:schemeClr val="tx2">
                  <a:lumMod val="40000"/>
                  <a:lumOff val="60000"/>
                </a:schemeClr>
              </a:solidFill>
              <a:effectLst>
                <a:outerShdw blurRad="38100" dist="38100" dir="2700000" algn="tl">
                  <a:srgbClr val="000000">
                    <a:alpha val="43137"/>
                  </a:srgbClr>
                </a:outerShdw>
              </a:effectLst>
            </a:endParaRP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2453682238"/>
              </p:ext>
            </p:extLst>
          </p:nvPr>
        </p:nvGraphicFramePr>
        <p:xfrm>
          <a:off x="700708" y="1477210"/>
          <a:ext cx="7742582" cy="333756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Respondent resident location </a:t>
                      </a:r>
                    </a:p>
                  </a:txBody>
                  <a:tcPr>
                    <a:noFill/>
                  </a:tcPr>
                </a:tc>
                <a:tc>
                  <a:txBody>
                    <a:bodyPr/>
                    <a:lstStyle/>
                    <a:p>
                      <a:pPr algn="r"/>
                      <a:r>
                        <a:rPr lang="en-US" b="0" i="1" dirty="0">
                          <a:solidFill>
                            <a:schemeClr val="bg2">
                              <a:lumMod val="50000"/>
                              <a:lumOff val="50000"/>
                            </a:schemeClr>
                          </a:solidFill>
                        </a:rPr>
                        <a:t>Percent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40000"/>
                              <a:lumOff val="60000"/>
                            </a:schemeClr>
                          </a:solidFill>
                        </a:rPr>
                        <a:t>Oak Harbor</a:t>
                      </a:r>
                    </a:p>
                  </a:txBody>
                  <a:tcPr>
                    <a:noFill/>
                  </a:tcPr>
                </a:tc>
                <a:tc>
                  <a:txBody>
                    <a:bodyPr/>
                    <a:lstStyle/>
                    <a:p>
                      <a:pPr algn="r"/>
                      <a:r>
                        <a:rPr lang="en-US" i="1" dirty="0">
                          <a:solidFill>
                            <a:schemeClr val="tx2">
                              <a:lumMod val="40000"/>
                              <a:lumOff val="60000"/>
                            </a:schemeClr>
                          </a:solidFill>
                        </a:rPr>
                        <a:t>12%</a:t>
                      </a:r>
                    </a:p>
                  </a:txBody>
                  <a:tcPr>
                    <a:noFill/>
                  </a:tcPr>
                </a:tc>
                <a:extLst>
                  <a:ext uri="{0D108BD9-81ED-4DB2-BD59-A6C34878D82A}">
                    <a16:rowId xmlns:a16="http://schemas.microsoft.com/office/drawing/2014/main" val="631151366"/>
                  </a:ext>
                </a:extLst>
              </a:tr>
              <a:tr h="370840">
                <a:tc>
                  <a:txBody>
                    <a:bodyPr/>
                    <a:lstStyle/>
                    <a:p>
                      <a:r>
                        <a:rPr lang="en-US" i="1" dirty="0">
                          <a:solidFill>
                            <a:schemeClr val="tx2">
                              <a:lumMod val="40000"/>
                              <a:lumOff val="60000"/>
                            </a:schemeClr>
                          </a:solidFill>
                        </a:rPr>
                        <a:t>Coupeville</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18%</a:t>
                      </a:r>
                    </a:p>
                  </a:txBody>
                  <a:tcPr>
                    <a:noFill/>
                  </a:tcPr>
                </a:tc>
                <a:extLst>
                  <a:ext uri="{0D108BD9-81ED-4DB2-BD59-A6C34878D82A}">
                    <a16:rowId xmlns:a16="http://schemas.microsoft.com/office/drawing/2014/main" val="3332611823"/>
                  </a:ext>
                </a:extLst>
              </a:tr>
              <a:tr h="370840">
                <a:tc>
                  <a:txBody>
                    <a:bodyPr/>
                    <a:lstStyle/>
                    <a:p>
                      <a:r>
                        <a:rPr lang="en-US" i="1" dirty="0">
                          <a:solidFill>
                            <a:schemeClr val="tx2">
                              <a:lumMod val="40000"/>
                              <a:lumOff val="60000"/>
                            </a:schemeClr>
                          </a:solidFill>
                        </a:rPr>
                        <a:t>Langley</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15%</a:t>
                      </a:r>
                    </a:p>
                  </a:txBody>
                  <a:tcPr>
                    <a:noFill/>
                  </a:tcPr>
                </a:tc>
                <a:extLst>
                  <a:ext uri="{0D108BD9-81ED-4DB2-BD59-A6C34878D82A}">
                    <a16:rowId xmlns:a16="http://schemas.microsoft.com/office/drawing/2014/main" val="1065388720"/>
                  </a:ext>
                </a:extLst>
              </a:tr>
              <a:tr h="370840">
                <a:tc>
                  <a:txBody>
                    <a:bodyPr/>
                    <a:lstStyle/>
                    <a:p>
                      <a:r>
                        <a:rPr lang="en-US" i="1" dirty="0">
                          <a:solidFill>
                            <a:schemeClr val="tx2">
                              <a:lumMod val="40000"/>
                              <a:lumOff val="60000"/>
                            </a:schemeClr>
                          </a:solidFill>
                        </a:rPr>
                        <a:t>Freeland</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13%</a:t>
                      </a:r>
                    </a:p>
                  </a:txBody>
                  <a:tcPr>
                    <a:noFill/>
                  </a:tcPr>
                </a:tc>
                <a:extLst>
                  <a:ext uri="{0D108BD9-81ED-4DB2-BD59-A6C34878D82A}">
                    <a16:rowId xmlns:a16="http://schemas.microsoft.com/office/drawing/2014/main" val="2293260215"/>
                  </a:ext>
                </a:extLst>
              </a:tr>
              <a:tr h="370840">
                <a:tc>
                  <a:txBody>
                    <a:bodyPr/>
                    <a:lstStyle/>
                    <a:p>
                      <a:r>
                        <a:rPr lang="en-US" i="1" dirty="0">
                          <a:solidFill>
                            <a:schemeClr val="tx2">
                              <a:lumMod val="40000"/>
                              <a:lumOff val="60000"/>
                            </a:schemeClr>
                          </a:solidFill>
                        </a:rPr>
                        <a:t>Clinton</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13%</a:t>
                      </a:r>
                    </a:p>
                  </a:txBody>
                  <a:tcPr>
                    <a:noFill/>
                  </a:tcPr>
                </a:tc>
                <a:extLst>
                  <a:ext uri="{0D108BD9-81ED-4DB2-BD59-A6C34878D82A}">
                    <a16:rowId xmlns:a16="http://schemas.microsoft.com/office/drawing/2014/main" val="2471175124"/>
                  </a:ext>
                </a:extLst>
              </a:tr>
              <a:tr h="370840">
                <a:tc>
                  <a:txBody>
                    <a:bodyPr/>
                    <a:lstStyle/>
                    <a:p>
                      <a:r>
                        <a:rPr lang="en-US" i="1" dirty="0">
                          <a:solidFill>
                            <a:schemeClr val="tx2">
                              <a:lumMod val="40000"/>
                              <a:lumOff val="60000"/>
                            </a:schemeClr>
                          </a:solidFill>
                        </a:rPr>
                        <a:t>Other Whidbey Island</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4%</a:t>
                      </a:r>
                    </a:p>
                  </a:txBody>
                  <a:tcPr>
                    <a:noFill/>
                  </a:tcPr>
                </a:tc>
                <a:extLst>
                  <a:ext uri="{0D108BD9-81ED-4DB2-BD59-A6C34878D82A}">
                    <a16:rowId xmlns:a16="http://schemas.microsoft.com/office/drawing/2014/main" val="3960995730"/>
                  </a:ext>
                </a:extLst>
              </a:tr>
              <a:tr h="370840">
                <a:tc>
                  <a:txBody>
                    <a:bodyPr/>
                    <a:lstStyle/>
                    <a:p>
                      <a:r>
                        <a:rPr lang="en-US" i="1" dirty="0">
                          <a:solidFill>
                            <a:schemeClr val="tx2">
                              <a:lumMod val="40000"/>
                              <a:lumOff val="60000"/>
                            </a:schemeClr>
                          </a:solidFill>
                        </a:rPr>
                        <a:t>Camano Island</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22%</a:t>
                      </a:r>
                    </a:p>
                  </a:txBody>
                  <a:tcPr>
                    <a:noFill/>
                  </a:tcPr>
                </a:tc>
                <a:extLst>
                  <a:ext uri="{0D108BD9-81ED-4DB2-BD59-A6C34878D82A}">
                    <a16:rowId xmlns:a16="http://schemas.microsoft.com/office/drawing/2014/main" val="2156486386"/>
                  </a:ext>
                </a:extLst>
              </a:tr>
              <a:tr h="370840">
                <a:tc>
                  <a:txBody>
                    <a:bodyPr/>
                    <a:lstStyle/>
                    <a:p>
                      <a:r>
                        <a:rPr lang="en-US" i="1" dirty="0">
                          <a:solidFill>
                            <a:schemeClr val="bg2">
                              <a:lumMod val="50000"/>
                              <a:lumOff val="50000"/>
                            </a:schemeClr>
                          </a:solidFill>
                        </a:rPr>
                        <a:t>Outside Island County</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3%</a:t>
                      </a:r>
                    </a:p>
                  </a:txBody>
                  <a:tcPr>
                    <a:noFill/>
                  </a:tcPr>
                </a:tc>
                <a:extLst>
                  <a:ext uri="{0D108BD9-81ED-4DB2-BD59-A6C34878D82A}">
                    <a16:rowId xmlns:a16="http://schemas.microsoft.com/office/drawing/2014/main" val="1378899710"/>
                  </a:ext>
                </a:extLst>
              </a:tr>
            </a:tbl>
          </a:graphicData>
        </a:graphic>
      </p:graphicFrame>
    </p:spTree>
    <p:extLst>
      <p:ext uri="{BB962C8B-B14F-4D97-AF65-F5344CB8AC3E}">
        <p14:creationId xmlns:p14="http://schemas.microsoft.com/office/powerpoint/2010/main" val="2923998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255479"/>
            <a:ext cx="8654187" cy="525989"/>
          </a:xfrm>
        </p:spPr>
        <p:txBody>
          <a:bodyPr>
            <a:noAutofit/>
          </a:bodyPr>
          <a:lstStyle/>
          <a:p>
            <a:pPr algn="ctr">
              <a:defRPr/>
            </a:pPr>
            <a:r>
              <a:rPr lang="en-US" sz="2800" dirty="0">
                <a:effectLst>
                  <a:outerShdw blurRad="50800" dist="38100" dir="2700000" algn="tl" rotWithShape="0">
                    <a:prstClr val="black">
                      <a:alpha val="40000"/>
                    </a:prstClr>
                  </a:outerShdw>
                </a:effectLst>
              </a:rPr>
              <a:t>Beach and waterfront access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30</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745435"/>
            <a:ext cx="4327094" cy="2585323"/>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rPr>
              <a:t>As the graphic illustrates, </a:t>
            </a:r>
            <a:r>
              <a:rPr lang="en-US" i="1" dirty="0">
                <a:effectLst/>
              </a:rPr>
              <a:t>there are 91 sites that provide access to waterfront shorelines by the county, state, ports, and cities. </a:t>
            </a:r>
            <a:r>
              <a:rPr lang="en-US" i="1" dirty="0">
                <a:solidFill>
                  <a:schemeClr val="tx2">
                    <a:lumMod val="60000"/>
                    <a:lumOff val="40000"/>
                  </a:schemeClr>
                </a:solidFill>
                <a:effectLst/>
              </a:rPr>
              <a:t>Please indicate the extent to which you agree with the following comments about waterfront access.</a:t>
            </a:r>
          </a:p>
          <a:p>
            <a:endParaRPr lang="en-US" i="1" dirty="0">
              <a:solidFill>
                <a:schemeClr val="tx2">
                  <a:lumMod val="60000"/>
                  <a:lumOff val="40000"/>
                </a:schemeClr>
              </a:solidFill>
            </a:endParaRPr>
          </a:p>
          <a:p>
            <a:endParaRPr lang="en-US" i="1" dirty="0">
              <a:solidFill>
                <a:schemeClr val="tx2">
                  <a:lumMod val="20000"/>
                  <a:lumOff val="80000"/>
                </a:schemeClr>
              </a:solidFill>
            </a:endParaRPr>
          </a:p>
          <a:p>
            <a:endParaRPr lang="en-US" i="1" dirty="0">
              <a:solidFill>
                <a:schemeClr val="tx2">
                  <a:lumMod val="60000"/>
                  <a:lumOff val="40000"/>
                </a:schemeClr>
              </a:solidFill>
              <a:effectLst/>
            </a:endParaRPr>
          </a:p>
        </p:txBody>
      </p:sp>
      <p:pic>
        <p:nvPicPr>
          <p:cNvPr id="6" name="Picture 5">
            <a:extLst>
              <a:ext uri="{FF2B5EF4-FFF2-40B4-BE49-F238E27FC236}">
                <a16:creationId xmlns:a16="http://schemas.microsoft.com/office/drawing/2014/main" id="{5D7C760F-6171-952B-4956-4A4208D0F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30" y="745435"/>
            <a:ext cx="4131969" cy="5347253"/>
          </a:xfrm>
          <a:prstGeom prst="rect">
            <a:avLst/>
          </a:prstGeom>
        </p:spPr>
      </p:pic>
    </p:spTree>
    <p:extLst>
      <p:ext uri="{BB962C8B-B14F-4D97-AF65-F5344CB8AC3E}">
        <p14:creationId xmlns:p14="http://schemas.microsoft.com/office/powerpoint/2010/main" val="3135103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812069"/>
            <a:ext cx="8654187" cy="525989"/>
          </a:xfrm>
        </p:spPr>
        <p:txBody>
          <a:bodyPr>
            <a:noAutofit/>
          </a:bodyPr>
          <a:lstStyle/>
          <a:p>
            <a:pPr algn="ctr">
              <a:defRPr/>
            </a:pPr>
            <a:r>
              <a:rPr lang="en-US" sz="2400" dirty="0">
                <a:effectLst>
                  <a:outerShdw blurRad="50800" dist="38100" dir="2700000" algn="tl" rotWithShape="0">
                    <a:prstClr val="black">
                      <a:alpha val="40000"/>
                    </a:prstClr>
                  </a:outerShdw>
                </a:effectLst>
              </a:rPr>
              <a:t>Beach and waterfront access</a:t>
            </a:r>
            <a:endParaRPr lang="en-US" sz="32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31</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670890" y="4012788"/>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1171117081"/>
              </p:ext>
            </p:extLst>
          </p:nvPr>
        </p:nvGraphicFramePr>
        <p:xfrm>
          <a:off x="700708" y="1338058"/>
          <a:ext cx="7742582" cy="259588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Priorities for 91 beach access sites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solidFill>
                        </a:rPr>
                        <a:t>Beach swimming, fishing, clamming, and walking are important assets</a:t>
                      </a:r>
                    </a:p>
                  </a:txBody>
                  <a:tcPr>
                    <a:noFill/>
                  </a:tcPr>
                </a:tc>
                <a:tc>
                  <a:txBody>
                    <a:bodyPr/>
                    <a:lstStyle/>
                    <a:p>
                      <a:pPr algn="r"/>
                      <a:r>
                        <a:rPr lang="en-US" i="1" dirty="0">
                          <a:solidFill>
                            <a:schemeClr val="tx2"/>
                          </a:solidFill>
                        </a:rPr>
                        <a:t>4.38</a:t>
                      </a:r>
                    </a:p>
                  </a:txBody>
                  <a:tcPr>
                    <a:noFill/>
                  </a:tcPr>
                </a:tc>
                <a:extLst>
                  <a:ext uri="{0D108BD9-81ED-4DB2-BD59-A6C34878D82A}">
                    <a16:rowId xmlns:a16="http://schemas.microsoft.com/office/drawing/2014/main" val="76025681"/>
                  </a:ext>
                </a:extLst>
              </a:tr>
              <a:tr h="370840">
                <a:tc>
                  <a:txBody>
                    <a:bodyPr/>
                    <a:lstStyle/>
                    <a:p>
                      <a:r>
                        <a:rPr lang="en-US" i="1" dirty="0">
                          <a:solidFill>
                            <a:schemeClr val="tx2"/>
                          </a:solidFill>
                        </a:rPr>
                        <a:t>Additional waterfront access should be provided whenever possible</a:t>
                      </a:r>
                    </a:p>
                  </a:txBody>
                  <a:tcPr>
                    <a:noFill/>
                  </a:tcPr>
                </a:tc>
                <a:tc>
                  <a:txBody>
                    <a:bodyPr/>
                    <a:lstStyle/>
                    <a:p>
                      <a:pPr algn="r"/>
                      <a:r>
                        <a:rPr lang="en-US" i="1" dirty="0">
                          <a:solidFill>
                            <a:schemeClr val="tx2"/>
                          </a:solidFill>
                        </a:rPr>
                        <a:t>4.07</a:t>
                      </a:r>
                    </a:p>
                  </a:txBody>
                  <a:tcPr>
                    <a:noFill/>
                  </a:tcPr>
                </a:tc>
                <a:extLst>
                  <a:ext uri="{0D108BD9-81ED-4DB2-BD59-A6C34878D82A}">
                    <a16:rowId xmlns:a16="http://schemas.microsoft.com/office/drawing/2014/main" val="1234966754"/>
                  </a:ext>
                </a:extLst>
              </a:tr>
              <a:tr h="370840">
                <a:tc>
                  <a:txBody>
                    <a:bodyPr/>
                    <a:lstStyle/>
                    <a:p>
                      <a:r>
                        <a:rPr lang="en-US" i="1" dirty="0">
                          <a:solidFill>
                            <a:schemeClr val="tx2">
                              <a:lumMod val="60000"/>
                              <a:lumOff val="40000"/>
                            </a:schemeClr>
                          </a:solidFill>
                        </a:rPr>
                        <a:t>Signage should be provided to identify waterfront sites and hazards</a:t>
                      </a:r>
                    </a:p>
                  </a:txBody>
                  <a:tcPr>
                    <a:noFill/>
                  </a:tcPr>
                </a:tc>
                <a:tc>
                  <a:txBody>
                    <a:bodyPr/>
                    <a:lstStyle/>
                    <a:p>
                      <a:pPr algn="r"/>
                      <a:r>
                        <a:rPr lang="en-US" i="1" dirty="0">
                          <a:solidFill>
                            <a:schemeClr val="tx2">
                              <a:lumMod val="60000"/>
                              <a:lumOff val="40000"/>
                            </a:schemeClr>
                          </a:solidFill>
                        </a:rPr>
                        <a:t>3.90</a:t>
                      </a:r>
                    </a:p>
                  </a:txBody>
                  <a:tcPr>
                    <a:noFill/>
                  </a:tcPr>
                </a:tc>
                <a:extLst>
                  <a:ext uri="{0D108BD9-81ED-4DB2-BD59-A6C34878D82A}">
                    <a16:rowId xmlns:a16="http://schemas.microsoft.com/office/drawing/2014/main" val="690516383"/>
                  </a:ext>
                </a:extLst>
              </a:tr>
              <a:tr h="370840">
                <a:tc>
                  <a:txBody>
                    <a:bodyPr/>
                    <a:lstStyle/>
                    <a:p>
                      <a:r>
                        <a:rPr lang="en-US" i="1" dirty="0">
                          <a:solidFill>
                            <a:schemeClr val="tx2">
                              <a:lumMod val="60000"/>
                              <a:lumOff val="40000"/>
                            </a:schemeClr>
                          </a:solidFill>
                        </a:rPr>
                        <a:t>Waterfront sites should be improved to be safe, secure</a:t>
                      </a:r>
                    </a:p>
                  </a:txBody>
                  <a:tcPr>
                    <a:noFill/>
                  </a:tcPr>
                </a:tc>
                <a:tc>
                  <a:txBody>
                    <a:bodyPr/>
                    <a:lstStyle/>
                    <a:p>
                      <a:pPr algn="r"/>
                      <a:r>
                        <a:rPr lang="en-US" i="1" dirty="0">
                          <a:solidFill>
                            <a:schemeClr val="tx2">
                              <a:lumMod val="60000"/>
                              <a:lumOff val="40000"/>
                            </a:schemeClr>
                          </a:solidFill>
                        </a:rPr>
                        <a:t>3.89</a:t>
                      </a:r>
                    </a:p>
                  </a:txBody>
                  <a:tcPr>
                    <a:noFill/>
                  </a:tcPr>
                </a:tc>
                <a:extLst>
                  <a:ext uri="{0D108BD9-81ED-4DB2-BD59-A6C34878D82A}">
                    <a16:rowId xmlns:a16="http://schemas.microsoft.com/office/drawing/2014/main" val="4056101745"/>
                  </a:ext>
                </a:extLst>
              </a:tr>
              <a:tr h="370840">
                <a:tc>
                  <a:txBody>
                    <a:bodyPr/>
                    <a:lstStyle/>
                    <a:p>
                      <a:r>
                        <a:rPr lang="en-US" i="1" dirty="0">
                          <a:solidFill>
                            <a:schemeClr val="tx2">
                              <a:lumMod val="60000"/>
                              <a:lumOff val="40000"/>
                            </a:schemeClr>
                          </a:solidFill>
                        </a:rPr>
                        <a:t>Trailheads and parking areas should be provided to waterfront sites</a:t>
                      </a:r>
                    </a:p>
                  </a:txBody>
                  <a:tcPr>
                    <a:noFill/>
                  </a:tcPr>
                </a:tc>
                <a:tc>
                  <a:txBody>
                    <a:bodyPr/>
                    <a:lstStyle/>
                    <a:p>
                      <a:pPr algn="r"/>
                      <a:r>
                        <a:rPr lang="en-US" i="1" dirty="0">
                          <a:solidFill>
                            <a:schemeClr val="tx2">
                              <a:lumMod val="60000"/>
                              <a:lumOff val="40000"/>
                            </a:schemeClr>
                          </a:solidFill>
                        </a:rPr>
                        <a:t>3.82</a:t>
                      </a:r>
                    </a:p>
                  </a:txBody>
                  <a:tcPr>
                    <a:noFill/>
                  </a:tcPr>
                </a:tc>
                <a:extLst>
                  <a:ext uri="{0D108BD9-81ED-4DB2-BD59-A6C34878D82A}">
                    <a16:rowId xmlns:a16="http://schemas.microsoft.com/office/drawing/2014/main" val="3168848637"/>
                  </a:ext>
                </a:extLst>
              </a:tr>
              <a:tr h="370840">
                <a:tc>
                  <a:txBody>
                    <a:bodyPr/>
                    <a:lstStyle/>
                    <a:p>
                      <a:r>
                        <a:rPr lang="en-US" i="1" dirty="0">
                          <a:solidFill>
                            <a:schemeClr val="tx2">
                              <a:lumMod val="60000"/>
                              <a:lumOff val="40000"/>
                            </a:schemeClr>
                          </a:solidFill>
                        </a:rPr>
                        <a:t>More waterfront sites should be provided in the populated areas</a:t>
                      </a:r>
                    </a:p>
                  </a:txBody>
                  <a:tcPr>
                    <a:noFill/>
                  </a:tcPr>
                </a:tc>
                <a:tc>
                  <a:txBody>
                    <a:bodyPr/>
                    <a:lstStyle/>
                    <a:p>
                      <a:pPr algn="r"/>
                      <a:r>
                        <a:rPr lang="en-US" i="1" dirty="0">
                          <a:solidFill>
                            <a:schemeClr val="tx2">
                              <a:lumMod val="60000"/>
                              <a:lumOff val="40000"/>
                            </a:schemeClr>
                          </a:solidFill>
                        </a:rPr>
                        <a:t>3.78</a:t>
                      </a:r>
                    </a:p>
                  </a:txBody>
                  <a:tcPr>
                    <a:noFill/>
                  </a:tcPr>
                </a:tc>
                <a:extLst>
                  <a:ext uri="{0D108BD9-81ED-4DB2-BD59-A6C34878D82A}">
                    <a16:rowId xmlns:a16="http://schemas.microsoft.com/office/drawing/2014/main" val="644628959"/>
                  </a:ext>
                </a:extLst>
              </a:tr>
            </a:tbl>
          </a:graphicData>
        </a:graphic>
      </p:graphicFrame>
    </p:spTree>
    <p:extLst>
      <p:ext uri="{BB962C8B-B14F-4D97-AF65-F5344CB8AC3E}">
        <p14:creationId xmlns:p14="http://schemas.microsoft.com/office/powerpoint/2010/main" val="3318484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305176"/>
            <a:ext cx="8654187" cy="525989"/>
          </a:xfrm>
        </p:spPr>
        <p:txBody>
          <a:bodyPr>
            <a:noAutofit/>
          </a:bodyPr>
          <a:lstStyle/>
          <a:p>
            <a:pPr algn="ctr">
              <a:defRPr/>
            </a:pPr>
            <a:r>
              <a:rPr lang="en-US" sz="2800" dirty="0">
                <a:effectLst>
                  <a:outerShdw blurRad="50800" dist="38100" dir="2700000" algn="tl" rotWithShape="0">
                    <a:prstClr val="black">
                      <a:alpha val="40000"/>
                    </a:prstClr>
                  </a:outerShdw>
                </a:effectLst>
              </a:rPr>
              <a:t>Picnic areas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32</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844827"/>
            <a:ext cx="4327094" cy="2585323"/>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rPr>
              <a:t>As the graphic illustrates, there are 68 sites provided with picnic tables and shelters by the county, state, ports, and cities. </a:t>
            </a:r>
            <a:r>
              <a:rPr lang="en-US" i="1" dirty="0">
                <a:solidFill>
                  <a:schemeClr val="tx2">
                    <a:lumMod val="60000"/>
                    <a:lumOff val="40000"/>
                  </a:schemeClr>
                </a:solidFill>
              </a:rPr>
              <a:t>Please indicate the extent to which you agree with the following comments about picnic facilities.</a:t>
            </a:r>
          </a:p>
          <a:p>
            <a:endParaRPr lang="en-US" i="1" dirty="0">
              <a:solidFill>
                <a:schemeClr val="tx2">
                  <a:lumMod val="60000"/>
                  <a:lumOff val="40000"/>
                </a:schemeClr>
              </a:solidFill>
            </a:endParaRPr>
          </a:p>
          <a:p>
            <a:endParaRPr lang="en-US" i="1" dirty="0">
              <a:solidFill>
                <a:schemeClr val="tx2">
                  <a:lumMod val="20000"/>
                  <a:lumOff val="80000"/>
                </a:schemeClr>
              </a:solidFill>
            </a:endParaRPr>
          </a:p>
          <a:p>
            <a:endParaRPr lang="en-US" i="1" dirty="0">
              <a:solidFill>
                <a:schemeClr val="tx2">
                  <a:lumMod val="60000"/>
                  <a:lumOff val="40000"/>
                </a:schemeClr>
              </a:solidFill>
              <a:effectLst/>
            </a:endParaRPr>
          </a:p>
        </p:txBody>
      </p:sp>
      <p:pic>
        <p:nvPicPr>
          <p:cNvPr id="6" name="Picture 5">
            <a:extLst>
              <a:ext uri="{FF2B5EF4-FFF2-40B4-BE49-F238E27FC236}">
                <a16:creationId xmlns:a16="http://schemas.microsoft.com/office/drawing/2014/main" id="{00379B50-9EAB-01A0-CCCA-70B6DF598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56" y="800981"/>
            <a:ext cx="4217843" cy="5458385"/>
          </a:xfrm>
          <a:prstGeom prst="rect">
            <a:avLst/>
          </a:prstGeom>
        </p:spPr>
      </p:pic>
    </p:spTree>
    <p:extLst>
      <p:ext uri="{BB962C8B-B14F-4D97-AF65-F5344CB8AC3E}">
        <p14:creationId xmlns:p14="http://schemas.microsoft.com/office/powerpoint/2010/main" val="3145661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802130"/>
            <a:ext cx="8654187" cy="525989"/>
          </a:xfrm>
        </p:spPr>
        <p:txBody>
          <a:bodyPr>
            <a:noAutofit/>
          </a:bodyPr>
          <a:lstStyle/>
          <a:p>
            <a:pPr algn="ctr">
              <a:defRPr/>
            </a:pPr>
            <a:r>
              <a:rPr lang="en-US" sz="2400" dirty="0">
                <a:effectLst>
                  <a:outerShdw blurRad="50800" dist="38100" dir="2700000" algn="tl" rotWithShape="0">
                    <a:prstClr val="black">
                      <a:alpha val="40000"/>
                    </a:prstClr>
                  </a:outerShdw>
                </a:effectLst>
              </a:rPr>
              <a:t>Picnic areas</a:t>
            </a:r>
            <a:endParaRPr lang="en-US" sz="32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33</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720584" y="3673912"/>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2537941132"/>
              </p:ext>
            </p:extLst>
          </p:nvPr>
        </p:nvGraphicFramePr>
        <p:xfrm>
          <a:off x="700708" y="1328119"/>
          <a:ext cx="7742582" cy="222504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Priorities for 68 picnic areas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20000"/>
                              <a:lumOff val="80000"/>
                            </a:schemeClr>
                          </a:solidFill>
                        </a:rPr>
                        <a:t>Picnic facilities are an important recreational activity</a:t>
                      </a:r>
                    </a:p>
                  </a:txBody>
                  <a:tcPr>
                    <a:noFill/>
                  </a:tcPr>
                </a:tc>
                <a:tc>
                  <a:txBody>
                    <a:bodyPr/>
                    <a:lstStyle/>
                    <a:p>
                      <a:pPr algn="r"/>
                      <a:r>
                        <a:rPr lang="en-US" i="1" dirty="0">
                          <a:solidFill>
                            <a:schemeClr val="tx2">
                              <a:lumMod val="20000"/>
                              <a:lumOff val="80000"/>
                            </a:schemeClr>
                          </a:solidFill>
                        </a:rPr>
                        <a:t>3.67</a:t>
                      </a:r>
                    </a:p>
                  </a:txBody>
                  <a:tcPr>
                    <a:noFill/>
                  </a:tcPr>
                </a:tc>
                <a:extLst>
                  <a:ext uri="{0D108BD9-81ED-4DB2-BD59-A6C34878D82A}">
                    <a16:rowId xmlns:a16="http://schemas.microsoft.com/office/drawing/2014/main" val="76025681"/>
                  </a:ext>
                </a:extLst>
              </a:tr>
              <a:tr h="370840">
                <a:tc>
                  <a:txBody>
                    <a:bodyPr/>
                    <a:lstStyle/>
                    <a:p>
                      <a:r>
                        <a:rPr lang="en-US" i="1" dirty="0">
                          <a:solidFill>
                            <a:schemeClr val="tx2">
                              <a:lumMod val="20000"/>
                              <a:lumOff val="80000"/>
                            </a:schemeClr>
                          </a:solidFill>
                        </a:rPr>
                        <a:t>Picnic areas should be improved to be safe, secure, ADA accessible</a:t>
                      </a:r>
                    </a:p>
                  </a:txBody>
                  <a:tcPr>
                    <a:noFill/>
                  </a:tcPr>
                </a:tc>
                <a:tc>
                  <a:txBody>
                    <a:bodyPr/>
                    <a:lstStyle/>
                    <a:p>
                      <a:pPr algn="r"/>
                      <a:r>
                        <a:rPr lang="en-US" i="1" dirty="0">
                          <a:solidFill>
                            <a:schemeClr val="tx2">
                              <a:lumMod val="20000"/>
                              <a:lumOff val="80000"/>
                            </a:schemeClr>
                          </a:solidFill>
                        </a:rPr>
                        <a:t>3.62</a:t>
                      </a:r>
                    </a:p>
                  </a:txBody>
                  <a:tcPr>
                    <a:noFill/>
                  </a:tcPr>
                </a:tc>
                <a:extLst>
                  <a:ext uri="{0D108BD9-81ED-4DB2-BD59-A6C34878D82A}">
                    <a16:rowId xmlns:a16="http://schemas.microsoft.com/office/drawing/2014/main" val="236003054"/>
                  </a:ext>
                </a:extLst>
              </a:tr>
              <a:tr h="370840">
                <a:tc>
                  <a:txBody>
                    <a:bodyPr/>
                    <a:lstStyle/>
                    <a:p>
                      <a:r>
                        <a:rPr lang="en-US" i="1" dirty="0">
                          <a:solidFill>
                            <a:schemeClr val="tx2">
                              <a:lumMod val="20000"/>
                              <a:lumOff val="80000"/>
                            </a:schemeClr>
                          </a:solidFill>
                        </a:rPr>
                        <a:t>Picnic areas should be provided at parks to compliment other activities</a:t>
                      </a:r>
                    </a:p>
                  </a:txBody>
                  <a:tcPr>
                    <a:noFill/>
                  </a:tcPr>
                </a:tc>
                <a:tc>
                  <a:txBody>
                    <a:bodyPr/>
                    <a:lstStyle/>
                    <a:p>
                      <a:pPr algn="r"/>
                      <a:r>
                        <a:rPr lang="en-US" i="1" dirty="0">
                          <a:solidFill>
                            <a:schemeClr val="tx2">
                              <a:lumMod val="20000"/>
                              <a:lumOff val="80000"/>
                            </a:schemeClr>
                          </a:solidFill>
                        </a:rPr>
                        <a:t>3.56</a:t>
                      </a:r>
                    </a:p>
                  </a:txBody>
                  <a:tcPr>
                    <a:noFill/>
                  </a:tcPr>
                </a:tc>
                <a:extLst>
                  <a:ext uri="{0D108BD9-81ED-4DB2-BD59-A6C34878D82A}">
                    <a16:rowId xmlns:a16="http://schemas.microsoft.com/office/drawing/2014/main" val="1742579181"/>
                  </a:ext>
                </a:extLst>
              </a:tr>
              <a:tr h="370840">
                <a:tc>
                  <a:txBody>
                    <a:bodyPr/>
                    <a:lstStyle/>
                    <a:p>
                      <a:r>
                        <a:rPr lang="en-US" i="1" dirty="0">
                          <a:solidFill>
                            <a:schemeClr val="tx2">
                              <a:lumMod val="20000"/>
                              <a:lumOff val="80000"/>
                            </a:schemeClr>
                          </a:solidFill>
                        </a:rPr>
                        <a:t>Additional picnic areas should be provided in underserved areas</a:t>
                      </a:r>
                    </a:p>
                  </a:txBody>
                  <a:tcPr>
                    <a:noFill/>
                  </a:tcPr>
                </a:tc>
                <a:tc>
                  <a:txBody>
                    <a:bodyPr/>
                    <a:lstStyle/>
                    <a:p>
                      <a:pPr algn="r"/>
                      <a:r>
                        <a:rPr lang="en-US" i="1" dirty="0">
                          <a:solidFill>
                            <a:schemeClr val="tx2">
                              <a:lumMod val="20000"/>
                              <a:lumOff val="80000"/>
                            </a:schemeClr>
                          </a:solidFill>
                        </a:rPr>
                        <a:t>3.25</a:t>
                      </a:r>
                    </a:p>
                  </a:txBody>
                  <a:tcPr>
                    <a:noFill/>
                  </a:tcPr>
                </a:tc>
                <a:extLst>
                  <a:ext uri="{0D108BD9-81ED-4DB2-BD59-A6C34878D82A}">
                    <a16:rowId xmlns:a16="http://schemas.microsoft.com/office/drawing/2014/main" val="1234966754"/>
                  </a:ext>
                </a:extLst>
              </a:tr>
              <a:tr h="370840">
                <a:tc>
                  <a:txBody>
                    <a:bodyPr/>
                    <a:lstStyle/>
                    <a:p>
                      <a:r>
                        <a:rPr lang="en-US" i="1" dirty="0">
                          <a:solidFill>
                            <a:schemeClr val="tx2">
                              <a:lumMod val="20000"/>
                              <a:lumOff val="80000"/>
                            </a:schemeClr>
                          </a:solidFill>
                        </a:rPr>
                        <a:t>More group picnic shelters should be provided in the populated areas</a:t>
                      </a:r>
                    </a:p>
                  </a:txBody>
                  <a:tcPr>
                    <a:noFill/>
                  </a:tcPr>
                </a:tc>
                <a:tc>
                  <a:txBody>
                    <a:bodyPr/>
                    <a:lstStyle/>
                    <a:p>
                      <a:pPr algn="r"/>
                      <a:r>
                        <a:rPr lang="en-US" i="1" dirty="0">
                          <a:solidFill>
                            <a:schemeClr val="tx2">
                              <a:lumMod val="20000"/>
                              <a:lumOff val="80000"/>
                            </a:schemeClr>
                          </a:solidFill>
                        </a:rPr>
                        <a:t>3.12</a:t>
                      </a:r>
                    </a:p>
                  </a:txBody>
                  <a:tcPr>
                    <a:noFill/>
                  </a:tcPr>
                </a:tc>
                <a:extLst>
                  <a:ext uri="{0D108BD9-81ED-4DB2-BD59-A6C34878D82A}">
                    <a16:rowId xmlns:a16="http://schemas.microsoft.com/office/drawing/2014/main" val="644628959"/>
                  </a:ext>
                </a:extLst>
              </a:tr>
            </a:tbl>
          </a:graphicData>
        </a:graphic>
      </p:graphicFrame>
    </p:spTree>
    <p:extLst>
      <p:ext uri="{BB962C8B-B14F-4D97-AF65-F5344CB8AC3E}">
        <p14:creationId xmlns:p14="http://schemas.microsoft.com/office/powerpoint/2010/main" val="1869181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275361"/>
            <a:ext cx="8654187" cy="525989"/>
          </a:xfrm>
        </p:spPr>
        <p:txBody>
          <a:bodyPr>
            <a:noAutofit/>
          </a:bodyPr>
          <a:lstStyle/>
          <a:p>
            <a:pPr algn="ctr">
              <a:defRPr/>
            </a:pPr>
            <a:r>
              <a:rPr lang="en-US" sz="2800" dirty="0">
                <a:effectLst>
                  <a:outerShdw blurRad="50800" dist="38100" dir="2700000" algn="tl" rotWithShape="0">
                    <a:prstClr val="black">
                      <a:alpha val="40000"/>
                    </a:prstClr>
                  </a:outerShdw>
                </a:effectLst>
              </a:rPr>
              <a:t>Athletic courts and fields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34</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854768"/>
            <a:ext cx="4327094" cy="2862322"/>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rPr>
              <a:t>As the graphic illustrates, there are 18 athletic parks improved with playgrounds, courts, and fields by the county, park and recreation districts, cities, and school districts. </a:t>
            </a:r>
            <a:r>
              <a:rPr lang="en-US" i="1" dirty="0">
                <a:solidFill>
                  <a:schemeClr val="tx2">
                    <a:lumMod val="60000"/>
                    <a:lumOff val="40000"/>
                  </a:schemeClr>
                </a:solidFill>
              </a:rPr>
              <a:t>Please indicate the extent to which you agree with the following comments about athletic parks.</a:t>
            </a:r>
          </a:p>
          <a:p>
            <a:endParaRPr lang="en-US" i="1" dirty="0">
              <a:solidFill>
                <a:schemeClr val="tx2">
                  <a:lumMod val="60000"/>
                  <a:lumOff val="40000"/>
                </a:schemeClr>
              </a:solidFill>
            </a:endParaRPr>
          </a:p>
          <a:p>
            <a:endParaRPr lang="en-US" i="1" dirty="0">
              <a:solidFill>
                <a:schemeClr val="tx2">
                  <a:lumMod val="20000"/>
                  <a:lumOff val="80000"/>
                </a:schemeClr>
              </a:solidFill>
            </a:endParaRPr>
          </a:p>
          <a:p>
            <a:endParaRPr lang="en-US" i="1" dirty="0">
              <a:solidFill>
                <a:schemeClr val="tx2">
                  <a:lumMod val="60000"/>
                  <a:lumOff val="40000"/>
                </a:schemeClr>
              </a:solidFill>
              <a:effectLst/>
            </a:endParaRPr>
          </a:p>
        </p:txBody>
      </p:sp>
      <p:pic>
        <p:nvPicPr>
          <p:cNvPr id="6" name="Picture 5">
            <a:extLst>
              <a:ext uri="{FF2B5EF4-FFF2-40B4-BE49-F238E27FC236}">
                <a16:creationId xmlns:a16="http://schemas.microsoft.com/office/drawing/2014/main" id="{FA0A5C0C-E14B-4016-A21D-F6B79B84D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55" y="771533"/>
            <a:ext cx="4268444" cy="5523869"/>
          </a:xfrm>
          <a:prstGeom prst="rect">
            <a:avLst/>
          </a:prstGeom>
        </p:spPr>
      </p:pic>
    </p:spTree>
    <p:extLst>
      <p:ext uri="{BB962C8B-B14F-4D97-AF65-F5344CB8AC3E}">
        <p14:creationId xmlns:p14="http://schemas.microsoft.com/office/powerpoint/2010/main" val="3384448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623226"/>
            <a:ext cx="8654187" cy="525989"/>
          </a:xfrm>
        </p:spPr>
        <p:txBody>
          <a:bodyPr>
            <a:noAutofit/>
          </a:bodyPr>
          <a:lstStyle/>
          <a:p>
            <a:pPr algn="ctr">
              <a:defRPr/>
            </a:pPr>
            <a:r>
              <a:rPr lang="en-US" sz="2400" dirty="0">
                <a:effectLst>
                  <a:outerShdw blurRad="50800" dist="38100" dir="2700000" algn="tl" rotWithShape="0">
                    <a:prstClr val="black">
                      <a:alpha val="40000"/>
                    </a:prstClr>
                  </a:outerShdw>
                </a:effectLst>
              </a:rPr>
              <a:t>Athletic courts and fields</a:t>
            </a:r>
            <a:endParaRPr lang="en-US" sz="32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35</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700708" y="4569384"/>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961743677"/>
              </p:ext>
            </p:extLst>
          </p:nvPr>
        </p:nvGraphicFramePr>
        <p:xfrm>
          <a:off x="700708" y="1149215"/>
          <a:ext cx="7742582" cy="333756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Priorities for 18 athletic parks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60000"/>
                              <a:lumOff val="40000"/>
                            </a:schemeClr>
                          </a:solidFill>
                        </a:rPr>
                        <a:t>Athletic facilities should have restrooms, parking, supporting services</a:t>
                      </a:r>
                    </a:p>
                  </a:txBody>
                  <a:tcPr>
                    <a:noFill/>
                  </a:tcPr>
                </a:tc>
                <a:tc>
                  <a:txBody>
                    <a:bodyPr/>
                    <a:lstStyle/>
                    <a:p>
                      <a:pPr algn="r"/>
                      <a:r>
                        <a:rPr lang="en-US" i="1" dirty="0">
                          <a:solidFill>
                            <a:schemeClr val="tx2">
                              <a:lumMod val="60000"/>
                              <a:lumOff val="40000"/>
                            </a:schemeClr>
                          </a:solidFill>
                        </a:rPr>
                        <a:t>3.87</a:t>
                      </a:r>
                    </a:p>
                  </a:txBody>
                  <a:tcPr>
                    <a:noFill/>
                  </a:tcPr>
                </a:tc>
                <a:extLst>
                  <a:ext uri="{0D108BD9-81ED-4DB2-BD59-A6C34878D82A}">
                    <a16:rowId xmlns:a16="http://schemas.microsoft.com/office/drawing/2014/main" val="2305381009"/>
                  </a:ext>
                </a:extLst>
              </a:tr>
              <a:tr h="370840">
                <a:tc>
                  <a:txBody>
                    <a:bodyPr/>
                    <a:lstStyle/>
                    <a:p>
                      <a:r>
                        <a:rPr lang="en-US" i="1" dirty="0">
                          <a:solidFill>
                            <a:schemeClr val="tx2">
                              <a:lumMod val="60000"/>
                              <a:lumOff val="40000"/>
                            </a:schemeClr>
                          </a:solidFill>
                        </a:rPr>
                        <a:t>Athletic facilities should be jointly developed by schools, cities, P&amp;RDs</a:t>
                      </a:r>
                    </a:p>
                  </a:txBody>
                  <a:tcPr>
                    <a:noFill/>
                  </a:tcPr>
                </a:tc>
                <a:tc>
                  <a:txBody>
                    <a:bodyPr/>
                    <a:lstStyle/>
                    <a:p>
                      <a:pPr algn="r"/>
                      <a:r>
                        <a:rPr lang="en-US" i="1" dirty="0">
                          <a:solidFill>
                            <a:schemeClr val="tx2">
                              <a:lumMod val="60000"/>
                              <a:lumOff val="40000"/>
                            </a:schemeClr>
                          </a:solidFill>
                        </a:rPr>
                        <a:t>3.83</a:t>
                      </a:r>
                    </a:p>
                  </a:txBody>
                  <a:tcPr>
                    <a:noFill/>
                  </a:tcPr>
                </a:tc>
                <a:extLst>
                  <a:ext uri="{0D108BD9-81ED-4DB2-BD59-A6C34878D82A}">
                    <a16:rowId xmlns:a16="http://schemas.microsoft.com/office/drawing/2014/main" val="4205617267"/>
                  </a:ext>
                </a:extLst>
              </a:tr>
              <a:tr h="370840">
                <a:tc>
                  <a:txBody>
                    <a:bodyPr/>
                    <a:lstStyle/>
                    <a:p>
                      <a:r>
                        <a:rPr lang="en-US" i="1" dirty="0">
                          <a:solidFill>
                            <a:schemeClr val="tx2">
                              <a:lumMod val="60000"/>
                              <a:lumOff val="40000"/>
                            </a:schemeClr>
                          </a:solidFill>
                        </a:rPr>
                        <a:t>Athletic facilities, schools in particular, should be of competitive quality</a:t>
                      </a:r>
                    </a:p>
                  </a:txBody>
                  <a:tcPr>
                    <a:noFill/>
                  </a:tcPr>
                </a:tc>
                <a:tc>
                  <a:txBody>
                    <a:bodyPr/>
                    <a:lstStyle/>
                    <a:p>
                      <a:pPr algn="r"/>
                      <a:r>
                        <a:rPr lang="en-US" i="1" dirty="0">
                          <a:solidFill>
                            <a:schemeClr val="tx2">
                              <a:lumMod val="60000"/>
                              <a:lumOff val="40000"/>
                            </a:schemeClr>
                          </a:solidFill>
                        </a:rPr>
                        <a:t>3.78</a:t>
                      </a:r>
                    </a:p>
                  </a:txBody>
                  <a:tcPr>
                    <a:noFill/>
                  </a:tcPr>
                </a:tc>
                <a:extLst>
                  <a:ext uri="{0D108BD9-81ED-4DB2-BD59-A6C34878D82A}">
                    <a16:rowId xmlns:a16="http://schemas.microsoft.com/office/drawing/2014/main" val="1795576970"/>
                  </a:ext>
                </a:extLst>
              </a:tr>
              <a:tr h="370840">
                <a:tc>
                  <a:txBody>
                    <a:bodyPr/>
                    <a:lstStyle/>
                    <a:p>
                      <a:r>
                        <a:rPr lang="en-US" i="1" dirty="0">
                          <a:solidFill>
                            <a:schemeClr val="tx2">
                              <a:lumMod val="60000"/>
                              <a:lumOff val="40000"/>
                            </a:schemeClr>
                          </a:solidFill>
                        </a:rPr>
                        <a:t>Athletic courts and fields with playgrounds are important assets</a:t>
                      </a:r>
                    </a:p>
                  </a:txBody>
                  <a:tcPr>
                    <a:noFill/>
                  </a:tcPr>
                </a:tc>
                <a:tc>
                  <a:txBody>
                    <a:bodyPr/>
                    <a:lstStyle/>
                    <a:p>
                      <a:pPr algn="r"/>
                      <a:r>
                        <a:rPr lang="en-US" i="1" dirty="0">
                          <a:solidFill>
                            <a:schemeClr val="tx2">
                              <a:lumMod val="60000"/>
                              <a:lumOff val="40000"/>
                            </a:schemeClr>
                          </a:solidFill>
                        </a:rPr>
                        <a:t>3.77</a:t>
                      </a:r>
                    </a:p>
                  </a:txBody>
                  <a:tcPr>
                    <a:noFill/>
                  </a:tcPr>
                </a:tc>
                <a:extLst>
                  <a:ext uri="{0D108BD9-81ED-4DB2-BD59-A6C34878D82A}">
                    <a16:rowId xmlns:a16="http://schemas.microsoft.com/office/drawing/2014/main" val="76025681"/>
                  </a:ext>
                </a:extLst>
              </a:tr>
              <a:tr h="370840">
                <a:tc>
                  <a:txBody>
                    <a:bodyPr/>
                    <a:lstStyle/>
                    <a:p>
                      <a:r>
                        <a:rPr lang="en-US" i="1" dirty="0">
                          <a:solidFill>
                            <a:schemeClr val="tx2">
                              <a:lumMod val="60000"/>
                              <a:lumOff val="40000"/>
                            </a:schemeClr>
                          </a:solidFill>
                        </a:rPr>
                        <a:t>Athletic facilities should be made safe and secure</a:t>
                      </a:r>
                    </a:p>
                  </a:txBody>
                  <a:tcPr>
                    <a:noFill/>
                  </a:tcPr>
                </a:tc>
                <a:tc>
                  <a:txBody>
                    <a:bodyPr/>
                    <a:lstStyle/>
                    <a:p>
                      <a:pPr algn="r"/>
                      <a:r>
                        <a:rPr lang="en-US" i="1" dirty="0">
                          <a:solidFill>
                            <a:schemeClr val="tx2">
                              <a:lumMod val="60000"/>
                              <a:lumOff val="40000"/>
                            </a:schemeClr>
                          </a:solidFill>
                        </a:rPr>
                        <a:t>3.77</a:t>
                      </a:r>
                    </a:p>
                  </a:txBody>
                  <a:tcPr>
                    <a:noFill/>
                  </a:tcPr>
                </a:tc>
                <a:extLst>
                  <a:ext uri="{0D108BD9-81ED-4DB2-BD59-A6C34878D82A}">
                    <a16:rowId xmlns:a16="http://schemas.microsoft.com/office/drawing/2014/main" val="1558032541"/>
                  </a:ext>
                </a:extLst>
              </a:tr>
              <a:tr h="370840">
                <a:tc>
                  <a:txBody>
                    <a:bodyPr/>
                    <a:lstStyle/>
                    <a:p>
                      <a:r>
                        <a:rPr lang="en-US" i="1" dirty="0">
                          <a:solidFill>
                            <a:schemeClr val="tx2">
                              <a:lumMod val="60000"/>
                              <a:lumOff val="40000"/>
                            </a:schemeClr>
                          </a:solidFill>
                        </a:rPr>
                        <a:t>Athletic facilities should be provided for all age groups and skill levels</a:t>
                      </a:r>
                    </a:p>
                  </a:txBody>
                  <a:tcPr>
                    <a:noFill/>
                  </a:tcPr>
                </a:tc>
                <a:tc>
                  <a:txBody>
                    <a:bodyPr/>
                    <a:lstStyle/>
                    <a:p>
                      <a:pPr algn="r"/>
                      <a:r>
                        <a:rPr lang="en-US" i="1" dirty="0">
                          <a:solidFill>
                            <a:schemeClr val="tx2">
                              <a:lumMod val="60000"/>
                              <a:lumOff val="40000"/>
                            </a:schemeClr>
                          </a:solidFill>
                        </a:rPr>
                        <a:t>3.70</a:t>
                      </a:r>
                    </a:p>
                  </a:txBody>
                  <a:tcPr>
                    <a:noFill/>
                  </a:tcPr>
                </a:tc>
                <a:extLst>
                  <a:ext uri="{0D108BD9-81ED-4DB2-BD59-A6C34878D82A}">
                    <a16:rowId xmlns:a16="http://schemas.microsoft.com/office/drawing/2014/main" val="1234966754"/>
                  </a:ext>
                </a:extLst>
              </a:tr>
              <a:tr h="370840">
                <a:tc>
                  <a:txBody>
                    <a:bodyPr/>
                    <a:lstStyle/>
                    <a:p>
                      <a:r>
                        <a:rPr lang="en-US" i="1" dirty="0">
                          <a:solidFill>
                            <a:schemeClr val="tx2">
                              <a:lumMod val="20000"/>
                              <a:lumOff val="80000"/>
                            </a:schemeClr>
                          </a:solidFill>
                        </a:rPr>
                        <a:t>Athletic facilities should be located at sites convenient to residents</a:t>
                      </a:r>
                    </a:p>
                  </a:txBody>
                  <a:tcPr>
                    <a:noFill/>
                  </a:tcPr>
                </a:tc>
                <a:tc>
                  <a:txBody>
                    <a:bodyPr/>
                    <a:lstStyle/>
                    <a:p>
                      <a:pPr algn="r"/>
                      <a:r>
                        <a:rPr lang="en-US" i="1" dirty="0">
                          <a:solidFill>
                            <a:schemeClr val="tx2">
                              <a:lumMod val="20000"/>
                              <a:lumOff val="80000"/>
                            </a:schemeClr>
                          </a:solidFill>
                        </a:rPr>
                        <a:t>3.59</a:t>
                      </a:r>
                    </a:p>
                  </a:txBody>
                  <a:tcPr>
                    <a:noFill/>
                  </a:tcPr>
                </a:tc>
                <a:extLst>
                  <a:ext uri="{0D108BD9-81ED-4DB2-BD59-A6C34878D82A}">
                    <a16:rowId xmlns:a16="http://schemas.microsoft.com/office/drawing/2014/main" val="3739534077"/>
                  </a:ext>
                </a:extLst>
              </a:tr>
              <a:tr h="370840">
                <a:tc>
                  <a:txBody>
                    <a:bodyPr/>
                    <a:lstStyle/>
                    <a:p>
                      <a:r>
                        <a:rPr lang="en-US" i="1" dirty="0">
                          <a:solidFill>
                            <a:schemeClr val="tx2">
                              <a:lumMod val="20000"/>
                              <a:lumOff val="80000"/>
                            </a:schemeClr>
                          </a:solidFill>
                        </a:rPr>
                        <a:t>More athletic facilities should be provided to meet future demand</a:t>
                      </a:r>
                    </a:p>
                  </a:txBody>
                  <a:tcPr>
                    <a:noFill/>
                  </a:tcPr>
                </a:tc>
                <a:tc>
                  <a:txBody>
                    <a:bodyPr/>
                    <a:lstStyle/>
                    <a:p>
                      <a:pPr algn="r"/>
                      <a:r>
                        <a:rPr lang="en-US" i="1" dirty="0">
                          <a:solidFill>
                            <a:schemeClr val="tx2">
                              <a:lumMod val="20000"/>
                              <a:lumOff val="80000"/>
                            </a:schemeClr>
                          </a:solidFill>
                        </a:rPr>
                        <a:t>3.30</a:t>
                      </a:r>
                    </a:p>
                  </a:txBody>
                  <a:tcPr>
                    <a:noFill/>
                  </a:tcPr>
                </a:tc>
                <a:extLst>
                  <a:ext uri="{0D108BD9-81ED-4DB2-BD59-A6C34878D82A}">
                    <a16:rowId xmlns:a16="http://schemas.microsoft.com/office/drawing/2014/main" val="644628959"/>
                  </a:ext>
                </a:extLst>
              </a:tr>
            </a:tbl>
          </a:graphicData>
        </a:graphic>
      </p:graphicFrame>
    </p:spTree>
    <p:extLst>
      <p:ext uri="{BB962C8B-B14F-4D97-AF65-F5344CB8AC3E}">
        <p14:creationId xmlns:p14="http://schemas.microsoft.com/office/powerpoint/2010/main" val="986248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464202"/>
            <a:ext cx="8654187" cy="525989"/>
          </a:xfrm>
        </p:spPr>
        <p:txBody>
          <a:bodyPr>
            <a:noAutofit/>
          </a:bodyPr>
          <a:lstStyle/>
          <a:p>
            <a:pPr algn="ctr">
              <a:defRPr/>
            </a:pPr>
            <a:r>
              <a:rPr lang="en-US" sz="2800" dirty="0">
                <a:effectLst>
                  <a:outerShdw blurRad="50800" dist="38100" dir="2700000" algn="tl" rotWithShape="0">
                    <a:prstClr val="black">
                      <a:alpha val="40000"/>
                    </a:prstClr>
                  </a:outerShdw>
                </a:effectLst>
              </a:rPr>
              <a:t>Tent and RV campgrounds</a:t>
            </a: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36</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4571999" y="964097"/>
            <a:ext cx="4327094" cy="2585323"/>
          </a:xfrm>
          <a:prstGeom prst="rect">
            <a:avLst/>
          </a:prstGeom>
          <a:noFill/>
          <a:ln w="9525">
            <a:noFill/>
            <a:miter lim="800000"/>
            <a:headEnd/>
            <a:tailEnd/>
          </a:ln>
          <a:effectLst/>
        </p:spPr>
        <p:txBody>
          <a:bodyPr wrap="square">
            <a:spAutoFit/>
          </a:bodyPr>
          <a:lstStyle/>
          <a:p>
            <a:r>
              <a:rPr lang="en-US" i="1" dirty="0">
                <a:solidFill>
                  <a:schemeClr val="tx2">
                    <a:lumMod val="20000"/>
                    <a:lumOff val="80000"/>
                  </a:schemeClr>
                </a:solidFill>
              </a:rPr>
              <a:t>As the graphic illustrates, 13 sites are improved for tent and RV campgrounds by the county and state. </a:t>
            </a:r>
            <a:r>
              <a:rPr lang="en-US" i="1" dirty="0">
                <a:solidFill>
                  <a:schemeClr val="tx2">
                    <a:lumMod val="60000"/>
                    <a:lumOff val="40000"/>
                  </a:schemeClr>
                </a:solidFill>
              </a:rPr>
              <a:t>Please indicate the extent to which you agree with the following comments about camping facilities.</a:t>
            </a:r>
          </a:p>
          <a:p>
            <a:endParaRPr lang="en-US" i="1" dirty="0">
              <a:solidFill>
                <a:schemeClr val="tx2">
                  <a:lumMod val="20000"/>
                  <a:lumOff val="80000"/>
                </a:schemeClr>
              </a:solidFill>
            </a:endParaRPr>
          </a:p>
          <a:p>
            <a:endParaRPr lang="en-US" i="1" dirty="0">
              <a:solidFill>
                <a:schemeClr val="tx2">
                  <a:lumMod val="60000"/>
                  <a:lumOff val="40000"/>
                </a:schemeClr>
              </a:solidFill>
            </a:endParaRPr>
          </a:p>
          <a:p>
            <a:endParaRPr lang="en-US" i="1" dirty="0">
              <a:solidFill>
                <a:schemeClr val="tx2">
                  <a:lumMod val="20000"/>
                  <a:lumOff val="80000"/>
                </a:schemeClr>
              </a:solidFill>
            </a:endParaRPr>
          </a:p>
          <a:p>
            <a:endParaRPr lang="en-US" i="1" dirty="0">
              <a:solidFill>
                <a:schemeClr val="tx2">
                  <a:lumMod val="60000"/>
                  <a:lumOff val="40000"/>
                </a:schemeClr>
              </a:solidFill>
              <a:effectLst/>
            </a:endParaRPr>
          </a:p>
        </p:txBody>
      </p:sp>
      <p:pic>
        <p:nvPicPr>
          <p:cNvPr id="6" name="Picture 5">
            <a:extLst>
              <a:ext uri="{FF2B5EF4-FFF2-40B4-BE49-F238E27FC236}">
                <a16:creationId xmlns:a16="http://schemas.microsoft.com/office/drawing/2014/main" id="{E2562C8C-4011-8F13-7D27-F7C16A00D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52" y="964097"/>
            <a:ext cx="3878521" cy="5019262"/>
          </a:xfrm>
          <a:prstGeom prst="rect">
            <a:avLst/>
          </a:prstGeom>
        </p:spPr>
      </p:pic>
    </p:spTree>
    <p:extLst>
      <p:ext uri="{BB962C8B-B14F-4D97-AF65-F5344CB8AC3E}">
        <p14:creationId xmlns:p14="http://schemas.microsoft.com/office/powerpoint/2010/main" val="479583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44906" y="692799"/>
            <a:ext cx="8654187" cy="525989"/>
          </a:xfrm>
        </p:spPr>
        <p:txBody>
          <a:bodyPr>
            <a:noAutofit/>
          </a:bodyPr>
          <a:lstStyle/>
          <a:p>
            <a:pPr algn="ctr">
              <a:defRPr/>
            </a:pPr>
            <a:r>
              <a:rPr lang="en-US" sz="2400" dirty="0">
                <a:effectLst>
                  <a:outerShdw blurRad="50800" dist="38100" dir="2700000" algn="tl" rotWithShape="0">
                    <a:prstClr val="black">
                      <a:alpha val="40000"/>
                    </a:prstClr>
                  </a:outerShdw>
                </a:effectLst>
              </a:rPr>
              <a:t>Tent and RV campgrounds</a:t>
            </a:r>
            <a:endParaRPr lang="en-US" sz="32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37</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352261" name="Text Box 5"/>
          <p:cNvSpPr txBox="1">
            <a:spLocks noChangeArrowheads="1"/>
          </p:cNvSpPr>
          <p:nvPr/>
        </p:nvSpPr>
        <p:spPr bwMode="auto">
          <a:xfrm>
            <a:off x="700708" y="4284452"/>
            <a:ext cx="7742582"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Responses averaged/weighted on a scale of lowest (1) to highest (5) priority</a:t>
            </a: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1599481648"/>
              </p:ext>
            </p:extLst>
          </p:nvPr>
        </p:nvGraphicFramePr>
        <p:xfrm>
          <a:off x="700708" y="1218788"/>
          <a:ext cx="7742582" cy="296672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Priorities for 13 campgrounds in rank order</a:t>
                      </a:r>
                    </a:p>
                  </a:txBody>
                  <a:tcPr>
                    <a:noFill/>
                  </a:tcPr>
                </a:tc>
                <a:tc>
                  <a:txBody>
                    <a:bodyPr/>
                    <a:lstStyle/>
                    <a:p>
                      <a:pPr algn="r"/>
                      <a:r>
                        <a:rPr lang="en-US" b="0" i="1" dirty="0">
                          <a:solidFill>
                            <a:schemeClr val="bg2">
                              <a:lumMod val="50000"/>
                              <a:lumOff val="50000"/>
                            </a:schemeClr>
                          </a:solidFill>
                        </a:rPr>
                        <a:t>Weight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60000"/>
                              <a:lumOff val="40000"/>
                            </a:schemeClr>
                          </a:solidFill>
                        </a:rPr>
                        <a:t>Camping should not be allowed if camping conflicts with other activities</a:t>
                      </a:r>
                    </a:p>
                  </a:txBody>
                  <a:tcPr>
                    <a:noFill/>
                  </a:tcPr>
                </a:tc>
                <a:tc>
                  <a:txBody>
                    <a:bodyPr/>
                    <a:lstStyle/>
                    <a:p>
                      <a:pPr algn="r"/>
                      <a:r>
                        <a:rPr lang="en-US" i="1" dirty="0">
                          <a:solidFill>
                            <a:schemeClr val="tx2">
                              <a:lumMod val="60000"/>
                              <a:lumOff val="40000"/>
                            </a:schemeClr>
                          </a:solidFill>
                        </a:rPr>
                        <a:t>3.70</a:t>
                      </a:r>
                    </a:p>
                  </a:txBody>
                  <a:tcPr>
                    <a:noFill/>
                  </a:tcPr>
                </a:tc>
                <a:extLst>
                  <a:ext uri="{0D108BD9-81ED-4DB2-BD59-A6C34878D82A}">
                    <a16:rowId xmlns:a16="http://schemas.microsoft.com/office/drawing/2014/main" val="2293260215"/>
                  </a:ext>
                </a:extLst>
              </a:tr>
              <a:tr h="370840">
                <a:tc>
                  <a:txBody>
                    <a:bodyPr/>
                    <a:lstStyle/>
                    <a:p>
                      <a:r>
                        <a:rPr lang="en-US" i="1" dirty="0">
                          <a:solidFill>
                            <a:schemeClr val="tx2">
                              <a:lumMod val="20000"/>
                              <a:lumOff val="80000"/>
                            </a:schemeClr>
                          </a:solidFill>
                        </a:rPr>
                        <a:t>Camping should not be allowed if camping conflicts with residential use</a:t>
                      </a:r>
                    </a:p>
                  </a:txBody>
                  <a:tcPr>
                    <a:noFill/>
                  </a:tcPr>
                </a:tc>
                <a:tc>
                  <a:txBody>
                    <a:bodyPr/>
                    <a:lstStyle/>
                    <a:p>
                      <a:pPr algn="r"/>
                      <a:r>
                        <a:rPr lang="en-US" i="1" dirty="0">
                          <a:solidFill>
                            <a:schemeClr val="tx2">
                              <a:lumMod val="20000"/>
                              <a:lumOff val="80000"/>
                            </a:schemeClr>
                          </a:solidFill>
                        </a:rPr>
                        <a:t>3.65</a:t>
                      </a:r>
                    </a:p>
                  </a:txBody>
                  <a:tcPr>
                    <a:noFill/>
                  </a:tcPr>
                </a:tc>
                <a:extLst>
                  <a:ext uri="{0D108BD9-81ED-4DB2-BD59-A6C34878D82A}">
                    <a16:rowId xmlns:a16="http://schemas.microsoft.com/office/drawing/2014/main" val="2138567315"/>
                  </a:ext>
                </a:extLst>
              </a:tr>
              <a:tr h="370840">
                <a:tc>
                  <a:txBody>
                    <a:bodyPr/>
                    <a:lstStyle/>
                    <a:p>
                      <a:r>
                        <a:rPr lang="en-US" i="1" dirty="0">
                          <a:solidFill>
                            <a:schemeClr val="tx2">
                              <a:lumMod val="20000"/>
                              <a:lumOff val="80000"/>
                            </a:schemeClr>
                          </a:solidFill>
                        </a:rPr>
                        <a:t>Tent and RV campgrounds are an important recreation asset</a:t>
                      </a:r>
                    </a:p>
                  </a:txBody>
                  <a:tcPr>
                    <a:noFill/>
                  </a:tcPr>
                </a:tc>
                <a:tc>
                  <a:txBody>
                    <a:bodyPr/>
                    <a:lstStyle/>
                    <a:p>
                      <a:pPr algn="r"/>
                      <a:r>
                        <a:rPr lang="en-US" i="1" dirty="0">
                          <a:solidFill>
                            <a:schemeClr val="tx2">
                              <a:lumMod val="20000"/>
                              <a:lumOff val="80000"/>
                            </a:schemeClr>
                          </a:solidFill>
                        </a:rPr>
                        <a:t>3.44</a:t>
                      </a:r>
                    </a:p>
                  </a:txBody>
                  <a:tcPr>
                    <a:noFill/>
                  </a:tcPr>
                </a:tc>
                <a:extLst>
                  <a:ext uri="{0D108BD9-81ED-4DB2-BD59-A6C34878D82A}">
                    <a16:rowId xmlns:a16="http://schemas.microsoft.com/office/drawing/2014/main" val="76025681"/>
                  </a:ext>
                </a:extLst>
              </a:tr>
              <a:tr h="370840">
                <a:tc>
                  <a:txBody>
                    <a:bodyPr/>
                    <a:lstStyle/>
                    <a:p>
                      <a:r>
                        <a:rPr lang="en-US" i="1" dirty="0">
                          <a:solidFill>
                            <a:schemeClr val="tx2">
                              <a:lumMod val="20000"/>
                              <a:lumOff val="80000"/>
                            </a:schemeClr>
                          </a:solidFill>
                        </a:rPr>
                        <a:t>Camping facilities should compliment fairs, boating, trails, and parks</a:t>
                      </a:r>
                    </a:p>
                  </a:txBody>
                  <a:tcPr>
                    <a:noFill/>
                  </a:tcPr>
                </a:tc>
                <a:tc>
                  <a:txBody>
                    <a:bodyPr/>
                    <a:lstStyle/>
                    <a:p>
                      <a:pPr algn="r"/>
                      <a:r>
                        <a:rPr lang="en-US" i="1" dirty="0">
                          <a:solidFill>
                            <a:schemeClr val="tx2">
                              <a:lumMod val="20000"/>
                              <a:lumOff val="80000"/>
                            </a:schemeClr>
                          </a:solidFill>
                        </a:rPr>
                        <a:t>3.16</a:t>
                      </a:r>
                    </a:p>
                  </a:txBody>
                  <a:tcPr>
                    <a:noFill/>
                  </a:tcPr>
                </a:tc>
                <a:extLst>
                  <a:ext uri="{0D108BD9-81ED-4DB2-BD59-A6C34878D82A}">
                    <a16:rowId xmlns:a16="http://schemas.microsoft.com/office/drawing/2014/main" val="2471175124"/>
                  </a:ext>
                </a:extLst>
              </a:tr>
              <a:tr h="370840">
                <a:tc>
                  <a:txBody>
                    <a:bodyPr/>
                    <a:lstStyle/>
                    <a:p>
                      <a:r>
                        <a:rPr lang="en-US" i="1" dirty="0">
                          <a:solidFill>
                            <a:schemeClr val="tx2">
                              <a:lumMod val="20000"/>
                              <a:lumOff val="80000"/>
                            </a:schemeClr>
                          </a:solidFill>
                        </a:rPr>
                        <a:t>More camping facilities should be provided to reduce crowding</a:t>
                      </a:r>
                    </a:p>
                  </a:txBody>
                  <a:tcPr>
                    <a:noFill/>
                  </a:tcPr>
                </a:tc>
                <a:tc>
                  <a:txBody>
                    <a:bodyPr/>
                    <a:lstStyle/>
                    <a:p>
                      <a:pPr algn="r"/>
                      <a:r>
                        <a:rPr lang="en-US" i="1" dirty="0">
                          <a:solidFill>
                            <a:schemeClr val="tx2">
                              <a:lumMod val="20000"/>
                              <a:lumOff val="80000"/>
                            </a:schemeClr>
                          </a:solidFill>
                        </a:rPr>
                        <a:t>3.11</a:t>
                      </a:r>
                    </a:p>
                  </a:txBody>
                  <a:tcPr>
                    <a:noFill/>
                  </a:tcPr>
                </a:tc>
                <a:extLst>
                  <a:ext uri="{0D108BD9-81ED-4DB2-BD59-A6C34878D82A}">
                    <a16:rowId xmlns:a16="http://schemas.microsoft.com/office/drawing/2014/main" val="4133170212"/>
                  </a:ext>
                </a:extLst>
              </a:tr>
              <a:tr h="370840">
                <a:tc>
                  <a:txBody>
                    <a:bodyPr/>
                    <a:lstStyle/>
                    <a:p>
                      <a:r>
                        <a:rPr lang="en-US" i="1" dirty="0">
                          <a:solidFill>
                            <a:schemeClr val="tx2">
                              <a:lumMod val="20000"/>
                              <a:lumOff val="80000"/>
                            </a:schemeClr>
                          </a:solidFill>
                        </a:rPr>
                        <a:t>More camping areas should be provided to meet future demand</a:t>
                      </a:r>
                    </a:p>
                  </a:txBody>
                  <a:tcPr>
                    <a:noFill/>
                  </a:tcPr>
                </a:tc>
                <a:tc>
                  <a:txBody>
                    <a:bodyPr/>
                    <a:lstStyle/>
                    <a:p>
                      <a:pPr algn="r"/>
                      <a:r>
                        <a:rPr lang="en-US" i="1" dirty="0">
                          <a:solidFill>
                            <a:schemeClr val="tx2">
                              <a:lumMod val="20000"/>
                              <a:lumOff val="80000"/>
                            </a:schemeClr>
                          </a:solidFill>
                        </a:rPr>
                        <a:t>3.10</a:t>
                      </a:r>
                    </a:p>
                  </a:txBody>
                  <a:tcPr>
                    <a:noFill/>
                  </a:tcPr>
                </a:tc>
                <a:extLst>
                  <a:ext uri="{0D108BD9-81ED-4DB2-BD59-A6C34878D82A}">
                    <a16:rowId xmlns:a16="http://schemas.microsoft.com/office/drawing/2014/main" val="1234966754"/>
                  </a:ext>
                </a:extLst>
              </a:tr>
              <a:tr h="370840">
                <a:tc>
                  <a:txBody>
                    <a:bodyPr/>
                    <a:lstStyle/>
                    <a:p>
                      <a:r>
                        <a:rPr lang="en-US" i="1" dirty="0">
                          <a:solidFill>
                            <a:schemeClr val="bg2">
                              <a:lumMod val="50000"/>
                              <a:lumOff val="50000"/>
                            </a:schemeClr>
                          </a:solidFill>
                        </a:rPr>
                        <a:t>Campgrounds should be upgraded for larger RVs, </a:t>
                      </a:r>
                      <a:r>
                        <a:rPr lang="en-US" i="1" dirty="0" err="1">
                          <a:solidFill>
                            <a:schemeClr val="bg2">
                              <a:lumMod val="50000"/>
                              <a:lumOff val="50000"/>
                            </a:schemeClr>
                          </a:solidFill>
                        </a:rPr>
                        <a:t>wifi</a:t>
                      </a:r>
                      <a:r>
                        <a:rPr lang="en-US" i="1" dirty="0">
                          <a:solidFill>
                            <a:schemeClr val="bg2">
                              <a:lumMod val="50000"/>
                              <a:lumOff val="50000"/>
                            </a:schemeClr>
                          </a:solidFill>
                        </a:rPr>
                        <a:t>, dogs, clubhouses</a:t>
                      </a:r>
                    </a:p>
                  </a:txBody>
                  <a:tcPr>
                    <a:noFill/>
                  </a:tcPr>
                </a:tc>
                <a:tc>
                  <a:txBody>
                    <a:bodyPr/>
                    <a:lstStyle/>
                    <a:p>
                      <a:pPr algn="r"/>
                      <a:r>
                        <a:rPr lang="en-US" i="1" dirty="0">
                          <a:solidFill>
                            <a:schemeClr val="bg2">
                              <a:lumMod val="50000"/>
                              <a:lumOff val="50000"/>
                            </a:schemeClr>
                          </a:solidFill>
                        </a:rPr>
                        <a:t>2.10</a:t>
                      </a:r>
                    </a:p>
                  </a:txBody>
                  <a:tcPr>
                    <a:noFill/>
                  </a:tcPr>
                </a:tc>
                <a:extLst>
                  <a:ext uri="{0D108BD9-81ED-4DB2-BD59-A6C34878D82A}">
                    <a16:rowId xmlns:a16="http://schemas.microsoft.com/office/drawing/2014/main" val="2023400587"/>
                  </a:ext>
                </a:extLst>
              </a:tr>
            </a:tbl>
          </a:graphicData>
        </a:graphic>
      </p:graphicFrame>
    </p:spTree>
    <p:extLst>
      <p:ext uri="{BB962C8B-B14F-4D97-AF65-F5344CB8AC3E}">
        <p14:creationId xmlns:p14="http://schemas.microsoft.com/office/powerpoint/2010/main" val="755736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42" name="Straight Connector 7"/>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10243" name="Straight Connector 6"/>
          <p:cNvCxnSpPr>
            <a:cxnSpLocks noChangeShapeType="1"/>
          </p:cNvCxnSpPr>
          <p:nvPr/>
        </p:nvCxnSpPr>
        <p:spPr bwMode="auto">
          <a:xfrm>
            <a:off x="0" y="0"/>
            <a:ext cx="914400" cy="0"/>
          </a:xfrm>
          <a:prstGeom prst="line">
            <a:avLst/>
          </a:prstGeom>
          <a:noFill/>
          <a:ln w="0" algn="ctr">
            <a:solidFill>
              <a:srgbClr val="FBFFFF"/>
            </a:solidFill>
            <a:round/>
            <a:headEnd/>
            <a:tailEnd/>
          </a:ln>
        </p:spPr>
      </p:cxnSp>
      <p:sp>
        <p:nvSpPr>
          <p:cNvPr id="275458" name="Rectangle 2"/>
          <p:cNvSpPr>
            <a:spLocks noGrp="1" noChangeArrowheads="1"/>
          </p:cNvSpPr>
          <p:nvPr>
            <p:ph type="title"/>
          </p:nvPr>
        </p:nvSpPr>
        <p:spPr>
          <a:xfrm>
            <a:off x="152400" y="291546"/>
            <a:ext cx="8839200" cy="609600"/>
          </a:xfrm>
        </p:spPr>
        <p:txBody>
          <a:bodyPr>
            <a:normAutofit/>
          </a:bodyPr>
          <a:lstStyle/>
          <a:p>
            <a:pPr algn="ctr">
              <a:defRPr/>
            </a:pPr>
            <a:r>
              <a:rPr lang="en-US" sz="2800" dirty="0">
                <a:effectLst>
                  <a:outerShdw blurRad="50800" dist="38100" dir="2700000" algn="tl" rotWithShape="0">
                    <a:prstClr val="black">
                      <a:alpha val="40000"/>
                    </a:prstClr>
                  </a:outerShdw>
                </a:effectLst>
              </a:rPr>
              <a:t>Island County demographic trends</a:t>
            </a:r>
          </a:p>
        </p:txBody>
      </p:sp>
      <p:sp>
        <p:nvSpPr>
          <p:cNvPr id="10244" name="Slide Number Placeholder 6"/>
          <p:cNvSpPr>
            <a:spLocks noGrp="1"/>
          </p:cNvSpPr>
          <p:nvPr>
            <p:ph type="sldNum" sz="quarter" idx="12"/>
          </p:nvPr>
        </p:nvSpPr>
        <p:spPr>
          <a:noFill/>
        </p:spPr>
        <p:txBody>
          <a:bodyPr/>
          <a:lstStyle/>
          <a:p>
            <a:fld id="{A4F7FF77-3F83-467F-BB32-CEACF5D87F55}" type="slidenum">
              <a:rPr lang="en-US" b="0" smtClean="0">
                <a:effectLst>
                  <a:outerShdw blurRad="50800" dist="38100" dir="2700000" algn="tl" rotWithShape="0">
                    <a:prstClr val="black">
                      <a:alpha val="40000"/>
                    </a:prstClr>
                  </a:outerShdw>
                </a:effectLst>
              </a:rPr>
              <a:pPr/>
              <a:t>38</a:t>
            </a:fld>
            <a:endParaRPr lang="en-US" b="0" dirty="0">
              <a:effectLst>
                <a:outerShdw blurRad="50800" dist="38100" dir="2700000" algn="tl" rotWithShape="0">
                  <a:prstClr val="black">
                    <a:alpha val="40000"/>
                  </a:prstClr>
                </a:outerShdw>
              </a:effectLst>
            </a:endParaRPr>
          </a:p>
        </p:txBody>
      </p:sp>
      <p:sp>
        <p:nvSpPr>
          <p:cNvPr id="7" name="Text Box 5"/>
          <p:cNvSpPr txBox="1">
            <a:spLocks noChangeArrowheads="1"/>
          </p:cNvSpPr>
          <p:nvPr/>
        </p:nvSpPr>
        <p:spPr bwMode="auto">
          <a:xfrm>
            <a:off x="4268853" y="6100109"/>
            <a:ext cx="3429000" cy="307777"/>
          </a:xfrm>
          <a:prstGeom prst="rect">
            <a:avLst/>
          </a:prstGeom>
          <a:noFill/>
          <a:ln w="9525">
            <a:noFill/>
            <a:miter lim="800000"/>
            <a:headEnd/>
            <a:tailEnd/>
          </a:ln>
          <a:effectLst/>
        </p:spPr>
        <p:txBody>
          <a:bodyPr wrap="square" lIns="91429" tIns="45714" rIns="91429" bIns="45714">
            <a:spAutoFit/>
          </a:bodyPr>
          <a:lstStyle/>
          <a:p>
            <a:pPr eaLnBrk="0" hangingPunct="0">
              <a:defRPr/>
            </a:pPr>
            <a:r>
              <a:rPr lang="en-US" sz="1400" i="1" dirty="0">
                <a:solidFill>
                  <a:schemeClr val="accent2">
                    <a:lumMod val="40000"/>
                    <a:lumOff val="60000"/>
                  </a:schemeClr>
                </a:solidFill>
                <a:effectLst>
                  <a:outerShdw blurRad="38100" dist="38100" dir="2700000" algn="tl">
                    <a:srgbClr val="000000"/>
                  </a:outerShdw>
                </a:effectLst>
              </a:rPr>
              <a:t>WA OFM</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9683" t="47972" r="2390" b="16764"/>
          <a:stretch/>
        </p:blipFill>
        <p:spPr bwMode="auto">
          <a:xfrm>
            <a:off x="6209145" y="971181"/>
            <a:ext cx="2621770" cy="2558485"/>
          </a:xfrm>
          <a:prstGeom prst="rect">
            <a:avLst/>
          </a:prstGeom>
          <a:solidFill>
            <a:schemeClr val="tx1"/>
          </a:solidFill>
          <a:ln w="3175" cmpd="sng">
            <a:solidFill>
              <a:schemeClr val="tx1">
                <a:lumMod val="50000"/>
                <a:lumOff val="50000"/>
              </a:schemeClr>
            </a:solidFill>
          </a:ln>
          <a:extLst>
            <a:ext uri="{53640926-AAD7-44d8-BBD7-CCE9431645EC}">
              <a14:shadowObscured xmlns="" xmlns:a14="http://schemas.microsoft.com/office/drawing/2010/main"/>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840" y="3762733"/>
            <a:ext cx="3813791" cy="2596612"/>
          </a:xfrm>
          <a:prstGeom prst="rect">
            <a:avLst/>
          </a:prstGeom>
        </p:spPr>
      </p:pic>
      <p:pic>
        <p:nvPicPr>
          <p:cNvPr id="2" name="Picture 1">
            <a:extLst>
              <a:ext uri="{FF2B5EF4-FFF2-40B4-BE49-F238E27FC236}">
                <a16:creationId xmlns:a16="http://schemas.microsoft.com/office/drawing/2014/main" id="{5FE4371F-565B-CE41-9EF1-F847A5AF7D8B}"/>
              </a:ext>
            </a:extLst>
          </p:cNvPr>
          <p:cNvPicPr>
            <a:picLocks noChangeAspect="1"/>
          </p:cNvPicPr>
          <p:nvPr/>
        </p:nvPicPr>
        <p:blipFill rotWithShape="1">
          <a:blip r:embed="rId3">
            <a:extLst>
              <a:ext uri="{28A0092B-C50C-407E-A947-70E740481C1C}">
                <a14:useLocalDpi xmlns:a14="http://schemas.microsoft.com/office/drawing/2010/main" val="0"/>
              </a:ext>
            </a:extLst>
          </a:blip>
          <a:srcRect l="37744" t="7822" r="33132" b="55356"/>
          <a:stretch/>
        </p:blipFill>
        <p:spPr bwMode="auto">
          <a:xfrm>
            <a:off x="729901" y="967606"/>
            <a:ext cx="2698472" cy="2636672"/>
          </a:xfrm>
          <a:prstGeom prst="rect">
            <a:avLst/>
          </a:prstGeom>
          <a:solidFill>
            <a:schemeClr val="tx1"/>
          </a:solidFill>
          <a:ln w="3175" cmpd="sng">
            <a:solidFill>
              <a:schemeClr val="tx1">
                <a:lumMod val="50000"/>
                <a:lumOff val="50000"/>
              </a:schemeClr>
            </a:solidFill>
          </a:ln>
          <a:extLst>
            <a:ext uri="{53640926-AAD7-44d8-BBD7-CCE9431645EC}">
              <a14:shadowObscured xmlns="" xmlns:a14="http://schemas.microsoft.com/office/drawing/2010/main"/>
            </a:ext>
          </a:extLst>
        </p:spPr>
      </p:pic>
      <p:pic>
        <p:nvPicPr>
          <p:cNvPr id="3" name="Picture 2">
            <a:extLst>
              <a:ext uri="{FF2B5EF4-FFF2-40B4-BE49-F238E27FC236}">
                <a16:creationId xmlns:a16="http://schemas.microsoft.com/office/drawing/2014/main" id="{135FF664-8179-A801-13CF-535B5D000AD3}"/>
              </a:ext>
            </a:extLst>
          </p:cNvPr>
          <p:cNvPicPr>
            <a:picLocks noChangeAspect="1"/>
          </p:cNvPicPr>
          <p:nvPr/>
        </p:nvPicPr>
        <p:blipFill rotWithShape="1">
          <a:blip r:embed="rId3">
            <a:extLst>
              <a:ext uri="{28A0092B-C50C-407E-A947-70E740481C1C}">
                <a14:useLocalDpi xmlns:a14="http://schemas.microsoft.com/office/drawing/2010/main" val="0"/>
              </a:ext>
            </a:extLst>
          </a:blip>
          <a:srcRect l="9937" t="47821" r="63187" b="16359"/>
          <a:stretch/>
        </p:blipFill>
        <p:spPr bwMode="auto">
          <a:xfrm>
            <a:off x="3558208" y="971181"/>
            <a:ext cx="2521102" cy="2596612"/>
          </a:xfrm>
          <a:prstGeom prst="rect">
            <a:avLst/>
          </a:prstGeom>
          <a:solidFill>
            <a:schemeClr val="tx1"/>
          </a:solidFill>
          <a:ln w="3175" cmpd="sng">
            <a:solidFill>
              <a:schemeClr val="tx1">
                <a:lumMod val="50000"/>
                <a:lumOff val="50000"/>
              </a:schemeClr>
            </a:solidFill>
          </a:ln>
          <a:extLst>
            <a:ext uri="{53640926-AAD7-44d8-BBD7-CCE9431645EC}">
              <a14:shadowObscured xmlns="" xmlns:a14="http://schemas.microsoft.com/office/drawing/2010/main"/>
            </a:ext>
          </a:extLst>
        </p:spPr>
      </p:pic>
      <p:pic>
        <p:nvPicPr>
          <p:cNvPr id="4" name="Picture 3">
            <a:extLst>
              <a:ext uri="{FF2B5EF4-FFF2-40B4-BE49-F238E27FC236}">
                <a16:creationId xmlns:a16="http://schemas.microsoft.com/office/drawing/2014/main" id="{707ABF89-A8FA-2234-8667-3242D5B146AA}"/>
              </a:ext>
            </a:extLst>
          </p:cNvPr>
          <p:cNvPicPr>
            <a:picLocks noChangeAspect="1"/>
          </p:cNvPicPr>
          <p:nvPr/>
        </p:nvPicPr>
        <p:blipFill rotWithShape="1">
          <a:blip r:embed="rId3">
            <a:extLst>
              <a:ext uri="{28A0092B-C50C-407E-A947-70E740481C1C}">
                <a14:useLocalDpi xmlns:a14="http://schemas.microsoft.com/office/drawing/2010/main" val="0"/>
              </a:ext>
            </a:extLst>
          </a:blip>
          <a:srcRect l="45915" t="90100" r="37745" b="5631"/>
          <a:stretch/>
        </p:blipFill>
        <p:spPr bwMode="auto">
          <a:xfrm>
            <a:off x="7697853" y="3533986"/>
            <a:ext cx="1133062" cy="228747"/>
          </a:xfrm>
          <a:prstGeom prst="rect">
            <a:avLst/>
          </a:prstGeom>
          <a:solidFill>
            <a:schemeClr val="tx1"/>
          </a:solidFill>
          <a:ln w="3175" cmpd="sng">
            <a:solidFill>
              <a:schemeClr val="tx1">
                <a:lumMod val="50000"/>
                <a:lumOff val="50000"/>
              </a:schemeClr>
            </a:solidFill>
          </a:ln>
          <a:extLst>
            <a:ext uri="{53640926-AAD7-44d8-BBD7-CCE9431645EC}">
              <a14:shadowObscured xmlns="" xmlns:a14="http://schemas.microsoft.com/office/drawing/2010/main"/>
            </a:ext>
          </a:extLst>
        </p:spPr>
      </p:pic>
      <p:pic>
        <p:nvPicPr>
          <p:cNvPr id="5" name="Picture 4">
            <a:extLst>
              <a:ext uri="{FF2B5EF4-FFF2-40B4-BE49-F238E27FC236}">
                <a16:creationId xmlns:a16="http://schemas.microsoft.com/office/drawing/2014/main" id="{578B1027-830D-E389-181B-768B4CCB09DA}"/>
              </a:ext>
            </a:extLst>
          </p:cNvPr>
          <p:cNvPicPr>
            <a:picLocks noChangeAspect="1"/>
          </p:cNvPicPr>
          <p:nvPr/>
        </p:nvPicPr>
        <p:blipFill rotWithShape="1">
          <a:blip r:embed="rId3">
            <a:extLst>
              <a:ext uri="{28A0092B-C50C-407E-A947-70E740481C1C}">
                <a14:useLocalDpi xmlns:a14="http://schemas.microsoft.com/office/drawing/2010/main" val="0"/>
              </a:ext>
            </a:extLst>
          </a:blip>
          <a:srcRect l="4361" t="48268" r="90564" b="15864"/>
          <a:stretch/>
        </p:blipFill>
        <p:spPr bwMode="auto">
          <a:xfrm>
            <a:off x="352841" y="847619"/>
            <a:ext cx="351898" cy="2636672"/>
          </a:xfrm>
          <a:prstGeom prst="rect">
            <a:avLst/>
          </a:prstGeom>
          <a:solidFill>
            <a:schemeClr val="tx1"/>
          </a:solidFill>
          <a:ln w="3175" cmpd="sng">
            <a:solidFill>
              <a:schemeClr val="tx1">
                <a:lumMod val="50000"/>
                <a:lumOff val="50000"/>
              </a:schemeClr>
            </a:solid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610381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235609" y="130721"/>
            <a:ext cx="8615487" cy="719835"/>
          </a:xfrm>
        </p:spPr>
        <p:txBody>
          <a:bodyPr>
            <a:normAutofit/>
          </a:bodyPr>
          <a:lstStyle/>
          <a:p>
            <a:pPr algn="ctr">
              <a:defRPr/>
            </a:pPr>
            <a:r>
              <a:rPr lang="en-US" sz="2800" dirty="0">
                <a:effectLst>
                  <a:outerShdw blurRad="50800" dist="38100" dir="2700000" algn="tl" rotWithShape="0">
                    <a:prstClr val="black">
                      <a:alpha val="40000"/>
                    </a:prstClr>
                  </a:outerShdw>
                </a:effectLst>
              </a:rPr>
              <a:t>2022 RCO SCORP Diary-Based Survey</a:t>
            </a:r>
          </a:p>
        </p:txBody>
      </p:sp>
      <p:sp>
        <p:nvSpPr>
          <p:cNvPr id="31748" name="Slide Number Placeholder 6"/>
          <p:cNvSpPr>
            <a:spLocks noGrp="1"/>
          </p:cNvSpPr>
          <p:nvPr>
            <p:ph type="sldNum" sz="quarter" idx="12"/>
          </p:nvPr>
        </p:nvSpPr>
        <p:spPr>
          <a:noFill/>
        </p:spPr>
        <p:txBody>
          <a:bodyPr/>
          <a:lstStyle/>
          <a:p>
            <a:fld id="{B4355AA3-B242-4889-8E66-A27362D99CC5}" type="slidenum">
              <a:rPr lang="en-US" smtClean="0">
                <a:solidFill>
                  <a:schemeClr val="tx2">
                    <a:lumMod val="40000"/>
                    <a:lumOff val="60000"/>
                  </a:schemeClr>
                </a:solidFill>
                <a:effectLst>
                  <a:outerShdw blurRad="38100" dist="38100" dir="2700000" algn="tl">
                    <a:srgbClr val="000000">
                      <a:alpha val="43137"/>
                    </a:srgbClr>
                  </a:outerShdw>
                </a:effectLst>
              </a:rPr>
              <a:pPr/>
              <a:t>39</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15" name="TextBox 14"/>
          <p:cNvSpPr txBox="1"/>
          <p:nvPr/>
        </p:nvSpPr>
        <p:spPr>
          <a:xfrm>
            <a:off x="852635" y="5965464"/>
            <a:ext cx="7387590" cy="307777"/>
          </a:xfrm>
          <a:prstGeom prst="rect">
            <a:avLst/>
          </a:prstGeom>
          <a:noFill/>
        </p:spPr>
        <p:txBody>
          <a:bodyPr wrap="square">
            <a:spAutoFit/>
          </a:bodyPr>
          <a:lstStyle/>
          <a:p>
            <a:pPr algn="ctr" eaLnBrk="0" hangingPunct="0">
              <a:defRPr/>
            </a:pPr>
            <a:r>
              <a:rPr lang="en-US" sz="1400" i="1" dirty="0">
                <a:solidFill>
                  <a:schemeClr val="accent2">
                    <a:lumMod val="40000"/>
                    <a:lumOff val="60000"/>
                  </a:schemeClr>
                </a:solidFill>
                <a:effectLst>
                  <a:outerShdw blurRad="38100" dist="38100" dir="2700000" algn="tl">
                    <a:srgbClr val="000000"/>
                  </a:outerShdw>
                </a:effectLst>
              </a:rPr>
              <a:t>WA RCO 2022 diary-based survey regions. Survey completed by 6,171 respondents.</a:t>
            </a:r>
          </a:p>
        </p:txBody>
      </p:sp>
      <p:pic>
        <p:nvPicPr>
          <p:cNvPr id="2" name="Picture 1" descr="A map of the united states&#10;&#10;Description automatically generated">
            <a:extLst>
              <a:ext uri="{FF2B5EF4-FFF2-40B4-BE49-F238E27FC236}">
                <a16:creationId xmlns:a16="http://schemas.microsoft.com/office/drawing/2014/main" id="{E6A26CF6-7A25-0E41-1B6F-2CD78624BC09}"/>
              </a:ext>
            </a:extLst>
          </p:cNvPr>
          <p:cNvPicPr>
            <a:picLocks noChangeAspect="1"/>
          </p:cNvPicPr>
          <p:nvPr/>
        </p:nvPicPr>
        <p:blipFill>
          <a:blip r:embed="rId3"/>
          <a:stretch>
            <a:fillRect/>
          </a:stretch>
        </p:blipFill>
        <p:spPr>
          <a:xfrm>
            <a:off x="1614281" y="1011723"/>
            <a:ext cx="6197876" cy="4834553"/>
          </a:xfrm>
          <a:prstGeom prst="rect">
            <a:avLst/>
          </a:prstGeom>
        </p:spPr>
      </p:pic>
    </p:spTree>
    <p:extLst>
      <p:ext uri="{BB962C8B-B14F-4D97-AF65-F5344CB8AC3E}">
        <p14:creationId xmlns:p14="http://schemas.microsoft.com/office/powerpoint/2010/main" val="456985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700708" y="1497876"/>
            <a:ext cx="7742582" cy="525989"/>
          </a:xfrm>
        </p:spPr>
        <p:txBody>
          <a:bodyPr>
            <a:noAutofit/>
          </a:bodyPr>
          <a:lstStyle/>
          <a:p>
            <a:pPr algn="ctr">
              <a:defRPr/>
            </a:pPr>
            <a:r>
              <a:rPr lang="en-US" sz="2400" dirty="0">
                <a:effectLst>
                  <a:outerShdw blurRad="50800" dist="38100" dir="2700000" algn="tl" rotWithShape="0">
                    <a:prstClr val="black">
                      <a:alpha val="40000"/>
                    </a:prstClr>
                  </a:outerShdw>
                </a:effectLst>
              </a:rPr>
              <a:t>Years of residency in Island County</a:t>
            </a:r>
            <a:br>
              <a:rPr lang="en-US" sz="2400" dirty="0">
                <a:effectLst>
                  <a:outerShdw blurRad="50800" dist="38100" dir="2700000" algn="tl" rotWithShape="0">
                    <a:prstClr val="black">
                      <a:alpha val="40000"/>
                    </a:prstClr>
                  </a:outerShdw>
                </a:effectLst>
              </a:rPr>
            </a:br>
            <a:endParaRPr lang="en-US" sz="20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4</a:t>
            </a:fld>
            <a:endParaRPr lang="en-US" dirty="0">
              <a:solidFill>
                <a:schemeClr val="tx2">
                  <a:lumMod val="40000"/>
                  <a:lumOff val="60000"/>
                </a:schemeClr>
              </a:solidFill>
              <a:effectLst>
                <a:outerShdw blurRad="38100" dist="38100" dir="2700000" algn="tl">
                  <a:srgbClr val="000000">
                    <a:alpha val="43137"/>
                  </a:srgbClr>
                </a:outerShdw>
              </a:effectLst>
            </a:endParaRP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4101616697"/>
              </p:ext>
            </p:extLst>
          </p:nvPr>
        </p:nvGraphicFramePr>
        <p:xfrm>
          <a:off x="700708" y="1835021"/>
          <a:ext cx="7742582" cy="259588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Years of residence in Island County</a:t>
                      </a:r>
                    </a:p>
                  </a:txBody>
                  <a:tcPr>
                    <a:noFill/>
                  </a:tcPr>
                </a:tc>
                <a:tc>
                  <a:txBody>
                    <a:bodyPr/>
                    <a:lstStyle/>
                    <a:p>
                      <a:pPr algn="r"/>
                      <a:r>
                        <a:rPr lang="en-US" b="0" i="1" dirty="0">
                          <a:solidFill>
                            <a:schemeClr val="bg2">
                              <a:lumMod val="50000"/>
                              <a:lumOff val="50000"/>
                            </a:schemeClr>
                          </a:solidFill>
                        </a:rPr>
                        <a:t>Percent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bg2">
                              <a:lumMod val="50000"/>
                              <a:lumOff val="50000"/>
                            </a:schemeClr>
                          </a:solidFill>
                        </a:rPr>
                        <a:t>0-2</a:t>
                      </a:r>
                    </a:p>
                  </a:txBody>
                  <a:tcPr>
                    <a:noFill/>
                  </a:tcPr>
                </a:tc>
                <a:tc>
                  <a:txBody>
                    <a:bodyPr/>
                    <a:lstStyle/>
                    <a:p>
                      <a:pPr algn="r"/>
                      <a:r>
                        <a:rPr lang="en-US" i="1" dirty="0">
                          <a:solidFill>
                            <a:schemeClr val="bg2">
                              <a:lumMod val="50000"/>
                              <a:lumOff val="50000"/>
                            </a:schemeClr>
                          </a:solidFill>
                        </a:rPr>
                        <a:t>4%</a:t>
                      </a:r>
                    </a:p>
                  </a:txBody>
                  <a:tcPr>
                    <a:noFill/>
                  </a:tcPr>
                </a:tc>
                <a:extLst>
                  <a:ext uri="{0D108BD9-81ED-4DB2-BD59-A6C34878D82A}">
                    <a16:rowId xmlns:a16="http://schemas.microsoft.com/office/drawing/2014/main" val="631151366"/>
                  </a:ext>
                </a:extLst>
              </a:tr>
              <a:tr h="370840">
                <a:tc>
                  <a:txBody>
                    <a:bodyPr/>
                    <a:lstStyle/>
                    <a:p>
                      <a:r>
                        <a:rPr lang="en-US" i="1" dirty="0">
                          <a:solidFill>
                            <a:schemeClr val="tx2">
                              <a:lumMod val="20000"/>
                              <a:lumOff val="80000"/>
                            </a:schemeClr>
                          </a:solidFill>
                        </a:rPr>
                        <a:t>2-5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13%</a:t>
                      </a:r>
                    </a:p>
                  </a:txBody>
                  <a:tcPr>
                    <a:noFill/>
                  </a:tcPr>
                </a:tc>
                <a:extLst>
                  <a:ext uri="{0D108BD9-81ED-4DB2-BD59-A6C34878D82A}">
                    <a16:rowId xmlns:a16="http://schemas.microsoft.com/office/drawing/2014/main" val="3332611823"/>
                  </a:ext>
                </a:extLst>
              </a:tr>
              <a:tr h="370840">
                <a:tc>
                  <a:txBody>
                    <a:bodyPr/>
                    <a:lstStyle/>
                    <a:p>
                      <a:r>
                        <a:rPr lang="en-US" i="1" dirty="0">
                          <a:solidFill>
                            <a:schemeClr val="tx2">
                              <a:lumMod val="60000"/>
                              <a:lumOff val="40000"/>
                            </a:schemeClr>
                          </a:solidFill>
                        </a:rPr>
                        <a:t>6-10</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60000"/>
                              <a:lumOff val="40000"/>
                            </a:schemeClr>
                          </a:solidFill>
                          <a:effectLst/>
                          <a:uLnTx/>
                          <a:uFillTx/>
                          <a:latin typeface="Calibri"/>
                          <a:ea typeface="+mn-ea"/>
                          <a:cs typeface="+mn-cs"/>
                        </a:rPr>
                        <a:t>21%</a:t>
                      </a:r>
                    </a:p>
                  </a:txBody>
                  <a:tcPr>
                    <a:noFill/>
                  </a:tcPr>
                </a:tc>
                <a:extLst>
                  <a:ext uri="{0D108BD9-81ED-4DB2-BD59-A6C34878D82A}">
                    <a16:rowId xmlns:a16="http://schemas.microsoft.com/office/drawing/2014/main" val="1065388720"/>
                  </a:ext>
                </a:extLst>
              </a:tr>
              <a:tr h="370840">
                <a:tc>
                  <a:txBody>
                    <a:bodyPr/>
                    <a:lstStyle/>
                    <a:p>
                      <a:r>
                        <a:rPr lang="en-US" i="1" dirty="0">
                          <a:solidFill>
                            <a:schemeClr val="tx2">
                              <a:lumMod val="20000"/>
                              <a:lumOff val="80000"/>
                            </a:schemeClr>
                          </a:solidFill>
                        </a:rPr>
                        <a:t>11-15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13%</a:t>
                      </a:r>
                    </a:p>
                  </a:txBody>
                  <a:tcPr>
                    <a:noFill/>
                  </a:tcPr>
                </a:tc>
                <a:extLst>
                  <a:ext uri="{0D108BD9-81ED-4DB2-BD59-A6C34878D82A}">
                    <a16:rowId xmlns:a16="http://schemas.microsoft.com/office/drawing/2014/main" val="2293260215"/>
                  </a:ext>
                </a:extLst>
              </a:tr>
              <a:tr h="370840">
                <a:tc>
                  <a:txBody>
                    <a:bodyPr/>
                    <a:lstStyle/>
                    <a:p>
                      <a:r>
                        <a:rPr lang="en-US" i="1" dirty="0">
                          <a:solidFill>
                            <a:schemeClr val="tx2">
                              <a:lumMod val="20000"/>
                              <a:lumOff val="80000"/>
                            </a:schemeClr>
                          </a:solidFill>
                        </a:rPr>
                        <a:t>16-20</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10%</a:t>
                      </a:r>
                    </a:p>
                  </a:txBody>
                  <a:tcPr>
                    <a:noFill/>
                  </a:tcPr>
                </a:tc>
                <a:extLst>
                  <a:ext uri="{0D108BD9-81ED-4DB2-BD59-A6C34878D82A}">
                    <a16:rowId xmlns:a16="http://schemas.microsoft.com/office/drawing/2014/main" val="2471175124"/>
                  </a:ext>
                </a:extLst>
              </a:tr>
              <a:tr h="370840">
                <a:tc>
                  <a:txBody>
                    <a:bodyPr/>
                    <a:lstStyle/>
                    <a:p>
                      <a:r>
                        <a:rPr lang="en-US" i="1" dirty="0">
                          <a:solidFill>
                            <a:schemeClr val="tx2">
                              <a:lumMod val="60000"/>
                              <a:lumOff val="40000"/>
                            </a:schemeClr>
                          </a:solidFill>
                        </a:rPr>
                        <a:t>20+</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60000"/>
                              <a:lumOff val="40000"/>
                            </a:schemeClr>
                          </a:solidFill>
                          <a:effectLst/>
                          <a:uLnTx/>
                          <a:uFillTx/>
                          <a:latin typeface="Calibri"/>
                          <a:ea typeface="+mn-ea"/>
                          <a:cs typeface="+mn-cs"/>
                        </a:rPr>
                        <a:t>38%</a:t>
                      </a:r>
                    </a:p>
                  </a:txBody>
                  <a:tcPr>
                    <a:noFill/>
                  </a:tcPr>
                </a:tc>
                <a:extLst>
                  <a:ext uri="{0D108BD9-81ED-4DB2-BD59-A6C34878D82A}">
                    <a16:rowId xmlns:a16="http://schemas.microsoft.com/office/drawing/2014/main" val="3960995730"/>
                  </a:ext>
                </a:extLst>
              </a:tr>
            </a:tbl>
          </a:graphicData>
        </a:graphic>
      </p:graphicFrame>
    </p:spTree>
    <p:extLst>
      <p:ext uri="{BB962C8B-B14F-4D97-AF65-F5344CB8AC3E}">
        <p14:creationId xmlns:p14="http://schemas.microsoft.com/office/powerpoint/2010/main" val="898112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235609" y="130721"/>
            <a:ext cx="8615487" cy="719835"/>
          </a:xfrm>
        </p:spPr>
        <p:txBody>
          <a:bodyPr>
            <a:normAutofit/>
          </a:bodyPr>
          <a:lstStyle/>
          <a:p>
            <a:pPr algn="ctr">
              <a:defRPr/>
            </a:pPr>
            <a:r>
              <a:rPr lang="en-US" sz="2800" dirty="0">
                <a:effectLst>
                  <a:outerShdw blurRad="50800" dist="38100" dir="2700000" algn="tl" rotWithShape="0">
                    <a:prstClr val="black">
                      <a:alpha val="40000"/>
                    </a:prstClr>
                  </a:outerShdw>
                </a:effectLst>
              </a:rPr>
              <a:t>2022 Island Counties recreation participation</a:t>
            </a:r>
          </a:p>
        </p:txBody>
      </p:sp>
      <p:sp>
        <p:nvSpPr>
          <p:cNvPr id="31748" name="Slide Number Placeholder 6"/>
          <p:cNvSpPr>
            <a:spLocks noGrp="1"/>
          </p:cNvSpPr>
          <p:nvPr>
            <p:ph type="sldNum" sz="quarter" idx="12"/>
          </p:nvPr>
        </p:nvSpPr>
        <p:spPr>
          <a:noFill/>
        </p:spPr>
        <p:txBody>
          <a:bodyPr/>
          <a:lstStyle/>
          <a:p>
            <a:fld id="{B4355AA3-B242-4889-8E66-A27362D99CC5}" type="slidenum">
              <a:rPr lang="en-US" smtClean="0">
                <a:solidFill>
                  <a:schemeClr val="tx2">
                    <a:lumMod val="40000"/>
                    <a:lumOff val="60000"/>
                  </a:schemeClr>
                </a:solidFill>
                <a:effectLst>
                  <a:outerShdw blurRad="38100" dist="38100" dir="2700000" algn="tl">
                    <a:srgbClr val="000000">
                      <a:alpha val="43137"/>
                    </a:srgbClr>
                  </a:outerShdw>
                </a:effectLst>
              </a:rPr>
              <a:pPr/>
              <a:t>40</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15" name="TextBox 14"/>
          <p:cNvSpPr txBox="1"/>
          <p:nvPr/>
        </p:nvSpPr>
        <p:spPr>
          <a:xfrm>
            <a:off x="849557" y="6142498"/>
            <a:ext cx="7387590" cy="307777"/>
          </a:xfrm>
          <a:prstGeom prst="rect">
            <a:avLst/>
          </a:prstGeom>
          <a:noFill/>
        </p:spPr>
        <p:txBody>
          <a:bodyPr wrap="square">
            <a:spAutoFit/>
          </a:bodyPr>
          <a:lstStyle/>
          <a:p>
            <a:pPr algn="ctr" eaLnBrk="0" hangingPunct="0">
              <a:defRPr/>
            </a:pPr>
            <a:r>
              <a:rPr lang="en-US" sz="1400" i="1" dirty="0">
                <a:solidFill>
                  <a:schemeClr val="accent2">
                    <a:lumMod val="40000"/>
                    <a:lumOff val="60000"/>
                  </a:schemeClr>
                </a:solidFill>
                <a:effectLst>
                  <a:outerShdw blurRad="38100" dist="38100" dir="2700000" algn="tl">
                    <a:srgbClr val="000000"/>
                  </a:outerShdw>
                </a:effectLst>
              </a:rPr>
              <a:t>WA RCO 2022 diary-based survey</a:t>
            </a:r>
          </a:p>
        </p:txBody>
      </p:sp>
      <p:pic>
        <p:nvPicPr>
          <p:cNvPr id="5" name="Picture 4">
            <a:extLst>
              <a:ext uri="{FF2B5EF4-FFF2-40B4-BE49-F238E27FC236}">
                <a16:creationId xmlns:a16="http://schemas.microsoft.com/office/drawing/2014/main" id="{C0F39663-B678-B091-45A8-6C78E82E0436}"/>
              </a:ext>
            </a:extLst>
          </p:cNvPr>
          <p:cNvPicPr>
            <a:picLocks noChangeAspect="1"/>
          </p:cNvPicPr>
          <p:nvPr/>
        </p:nvPicPr>
        <p:blipFill rotWithShape="1">
          <a:blip r:embed="rId3">
            <a:extLst>
              <a:ext uri="{28A0092B-C50C-407E-A947-70E740481C1C}">
                <a14:useLocalDpi xmlns:a14="http://schemas.microsoft.com/office/drawing/2010/main" val="0"/>
              </a:ext>
            </a:extLst>
          </a:blip>
          <a:srcRect l="7133" t="13884" r="6934" b="9992"/>
          <a:stretch/>
        </p:blipFill>
        <p:spPr>
          <a:xfrm>
            <a:off x="1093303" y="964094"/>
            <a:ext cx="7579323" cy="5188227"/>
          </a:xfrm>
          <a:prstGeom prst="rect">
            <a:avLst/>
          </a:prstGeom>
        </p:spPr>
      </p:pic>
      <p:sp>
        <p:nvSpPr>
          <p:cNvPr id="4" name="Rectangle 3">
            <a:extLst>
              <a:ext uri="{FF2B5EF4-FFF2-40B4-BE49-F238E27FC236}">
                <a16:creationId xmlns:a16="http://schemas.microsoft.com/office/drawing/2014/main" id="{A3C16DB0-C69D-58B1-4F30-3DE2E128B585}"/>
              </a:ext>
            </a:extLst>
          </p:cNvPr>
          <p:cNvSpPr/>
          <p:nvPr/>
        </p:nvSpPr>
        <p:spPr>
          <a:xfrm>
            <a:off x="954157" y="5710533"/>
            <a:ext cx="2196547" cy="2032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0EA662-87FC-137A-3288-0EF98C0F6682}"/>
              </a:ext>
            </a:extLst>
          </p:cNvPr>
          <p:cNvSpPr/>
          <p:nvPr/>
        </p:nvSpPr>
        <p:spPr>
          <a:xfrm>
            <a:off x="950848" y="4355499"/>
            <a:ext cx="2196547" cy="2032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B95447-09E5-CDB1-811F-B4BC6A4313B2}"/>
              </a:ext>
            </a:extLst>
          </p:cNvPr>
          <p:cNvSpPr/>
          <p:nvPr/>
        </p:nvSpPr>
        <p:spPr>
          <a:xfrm>
            <a:off x="954156" y="3179372"/>
            <a:ext cx="2196547" cy="120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4E62CA0-362B-AF48-845F-95271EC6A211}"/>
              </a:ext>
            </a:extLst>
          </p:cNvPr>
          <p:cNvSpPr/>
          <p:nvPr/>
        </p:nvSpPr>
        <p:spPr>
          <a:xfrm>
            <a:off x="977349" y="3381467"/>
            <a:ext cx="2196547" cy="120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C211936-DB16-E928-C1A2-1C29C39CB13B}"/>
              </a:ext>
            </a:extLst>
          </p:cNvPr>
          <p:cNvSpPr/>
          <p:nvPr/>
        </p:nvSpPr>
        <p:spPr>
          <a:xfrm>
            <a:off x="960783" y="3573623"/>
            <a:ext cx="2196547" cy="120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21AA57-0A73-383F-9EBE-4AC10609AEC5}"/>
              </a:ext>
            </a:extLst>
          </p:cNvPr>
          <p:cNvSpPr/>
          <p:nvPr/>
        </p:nvSpPr>
        <p:spPr>
          <a:xfrm>
            <a:off x="944216" y="4153405"/>
            <a:ext cx="2196547" cy="120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2D963B-1EFA-8AD6-FCC5-92CAA5216367}"/>
              </a:ext>
            </a:extLst>
          </p:cNvPr>
          <p:cNvSpPr/>
          <p:nvPr/>
        </p:nvSpPr>
        <p:spPr>
          <a:xfrm>
            <a:off x="977348" y="4941912"/>
            <a:ext cx="2196547" cy="120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855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235609" y="130721"/>
            <a:ext cx="8615487" cy="719835"/>
          </a:xfrm>
        </p:spPr>
        <p:txBody>
          <a:bodyPr>
            <a:normAutofit fontScale="90000"/>
          </a:bodyPr>
          <a:lstStyle/>
          <a:p>
            <a:pPr algn="ctr">
              <a:defRPr/>
            </a:pPr>
            <a:r>
              <a:rPr lang="en-US" sz="2800" dirty="0">
                <a:effectLst>
                  <a:outerShdw blurRad="50800" dist="38100" dir="2700000" algn="tl" rotWithShape="0">
                    <a:prstClr val="black">
                      <a:alpha val="40000"/>
                    </a:prstClr>
                  </a:outerShdw>
                </a:effectLst>
              </a:rPr>
              <a:t>Washington State/Island Counties recreation participation</a:t>
            </a:r>
          </a:p>
        </p:txBody>
      </p:sp>
      <p:sp>
        <p:nvSpPr>
          <p:cNvPr id="31748" name="Slide Number Placeholder 6"/>
          <p:cNvSpPr>
            <a:spLocks noGrp="1"/>
          </p:cNvSpPr>
          <p:nvPr>
            <p:ph type="sldNum" sz="quarter" idx="12"/>
          </p:nvPr>
        </p:nvSpPr>
        <p:spPr>
          <a:noFill/>
        </p:spPr>
        <p:txBody>
          <a:bodyPr/>
          <a:lstStyle/>
          <a:p>
            <a:fld id="{B4355AA3-B242-4889-8E66-A27362D99CC5}" type="slidenum">
              <a:rPr lang="en-US" smtClean="0">
                <a:solidFill>
                  <a:schemeClr val="tx2">
                    <a:lumMod val="40000"/>
                    <a:lumOff val="60000"/>
                  </a:schemeClr>
                </a:solidFill>
                <a:effectLst>
                  <a:outerShdw blurRad="38100" dist="38100" dir="2700000" algn="tl">
                    <a:srgbClr val="000000">
                      <a:alpha val="43137"/>
                    </a:srgbClr>
                  </a:outerShdw>
                </a:effectLst>
              </a:rPr>
              <a:pPr/>
              <a:t>41</a:t>
            </a:fld>
            <a:endParaRPr lang="en-US" dirty="0">
              <a:solidFill>
                <a:schemeClr val="tx2">
                  <a:lumMod val="40000"/>
                  <a:lumOff val="60000"/>
                </a:schemeClr>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983A8A4F-8E0A-F6F4-3DF5-38BEE653F257}"/>
              </a:ext>
            </a:extLst>
          </p:cNvPr>
          <p:cNvPicPr>
            <a:picLocks noChangeAspect="1"/>
          </p:cNvPicPr>
          <p:nvPr/>
        </p:nvPicPr>
        <p:blipFill rotWithShape="1">
          <a:blip r:embed="rId3">
            <a:extLst>
              <a:ext uri="{28A0092B-C50C-407E-A947-70E740481C1C}">
                <a14:useLocalDpi xmlns:a14="http://schemas.microsoft.com/office/drawing/2010/main" val="0"/>
              </a:ext>
            </a:extLst>
          </a:blip>
          <a:srcRect l="6687" t="13848" r="6868" b="9236"/>
          <a:stretch/>
        </p:blipFill>
        <p:spPr>
          <a:xfrm>
            <a:off x="715617" y="924675"/>
            <a:ext cx="7712766" cy="5302822"/>
          </a:xfrm>
          <a:prstGeom prst="rect">
            <a:avLst/>
          </a:prstGeom>
        </p:spPr>
      </p:pic>
      <p:sp>
        <p:nvSpPr>
          <p:cNvPr id="5" name="Rectangle 4">
            <a:extLst>
              <a:ext uri="{FF2B5EF4-FFF2-40B4-BE49-F238E27FC236}">
                <a16:creationId xmlns:a16="http://schemas.microsoft.com/office/drawing/2014/main" id="{78FFECE1-1C24-9234-CF2F-24B8D79A9758}"/>
              </a:ext>
            </a:extLst>
          </p:cNvPr>
          <p:cNvSpPr/>
          <p:nvPr/>
        </p:nvSpPr>
        <p:spPr>
          <a:xfrm>
            <a:off x="636104" y="5293090"/>
            <a:ext cx="2564295" cy="20324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479664-4769-32F1-4EAC-113F02C36F62}"/>
              </a:ext>
            </a:extLst>
          </p:cNvPr>
          <p:cNvSpPr/>
          <p:nvPr/>
        </p:nvSpPr>
        <p:spPr>
          <a:xfrm>
            <a:off x="622856" y="4176598"/>
            <a:ext cx="2564295" cy="2032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4C2EFB5-DFCD-B1F9-CA83-3D73858051B9}"/>
              </a:ext>
            </a:extLst>
          </p:cNvPr>
          <p:cNvSpPr/>
          <p:nvPr/>
        </p:nvSpPr>
        <p:spPr>
          <a:xfrm>
            <a:off x="632795" y="3719399"/>
            <a:ext cx="2564295" cy="2032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711595-A662-1F27-EC8A-E2D405FB4ADB}"/>
              </a:ext>
            </a:extLst>
          </p:cNvPr>
          <p:cNvSpPr/>
          <p:nvPr/>
        </p:nvSpPr>
        <p:spPr>
          <a:xfrm>
            <a:off x="632795" y="3429000"/>
            <a:ext cx="2564295" cy="115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D565B0-D159-271F-A010-E5E548B851BF}"/>
              </a:ext>
            </a:extLst>
          </p:cNvPr>
          <p:cNvSpPr/>
          <p:nvPr/>
        </p:nvSpPr>
        <p:spPr>
          <a:xfrm>
            <a:off x="636110" y="4754219"/>
            <a:ext cx="2564295" cy="115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1316F9-E51C-F9B3-72E9-CFD40417756C}"/>
              </a:ext>
            </a:extLst>
          </p:cNvPr>
          <p:cNvSpPr/>
          <p:nvPr/>
        </p:nvSpPr>
        <p:spPr>
          <a:xfrm>
            <a:off x="646049" y="5022574"/>
            <a:ext cx="2564295" cy="11596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CA2239-3E53-73F4-24E6-35EEAE9128B4}"/>
              </a:ext>
            </a:extLst>
          </p:cNvPr>
          <p:cNvSpPr/>
          <p:nvPr/>
        </p:nvSpPr>
        <p:spPr>
          <a:xfrm>
            <a:off x="639419" y="4362124"/>
            <a:ext cx="2564295" cy="20324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D5ED45-CED4-85C9-86EF-C53DA2B1138B}"/>
              </a:ext>
            </a:extLst>
          </p:cNvPr>
          <p:cNvSpPr/>
          <p:nvPr/>
        </p:nvSpPr>
        <p:spPr>
          <a:xfrm>
            <a:off x="639425" y="2789588"/>
            <a:ext cx="2564295" cy="11596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01B68C-7667-7196-ABFF-EAB932EBA0B1}"/>
              </a:ext>
            </a:extLst>
          </p:cNvPr>
          <p:cNvSpPr/>
          <p:nvPr/>
        </p:nvSpPr>
        <p:spPr>
          <a:xfrm>
            <a:off x="636110" y="2975116"/>
            <a:ext cx="2564295" cy="115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C38FDC-631C-3706-5F69-F27728EA1059}"/>
              </a:ext>
            </a:extLst>
          </p:cNvPr>
          <p:cNvSpPr/>
          <p:nvPr/>
        </p:nvSpPr>
        <p:spPr>
          <a:xfrm>
            <a:off x="652679" y="1769171"/>
            <a:ext cx="2564295" cy="11596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279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235609" y="1514"/>
            <a:ext cx="8615487" cy="719835"/>
          </a:xfrm>
        </p:spPr>
        <p:txBody>
          <a:bodyPr>
            <a:normAutofit/>
          </a:bodyPr>
          <a:lstStyle/>
          <a:p>
            <a:pPr algn="ctr">
              <a:defRPr/>
            </a:pPr>
            <a:r>
              <a:rPr lang="en-US" sz="2800" dirty="0">
                <a:effectLst>
                  <a:outerShdw blurRad="50800" dist="38100" dir="2700000" algn="tl" rotWithShape="0">
                    <a:prstClr val="black">
                      <a:alpha val="40000"/>
                    </a:prstClr>
                  </a:outerShdw>
                </a:effectLst>
              </a:rPr>
              <a:t>2022 recreation frequencies</a:t>
            </a:r>
          </a:p>
        </p:txBody>
      </p:sp>
      <p:sp>
        <p:nvSpPr>
          <p:cNvPr id="31748" name="Slide Number Placeholder 6"/>
          <p:cNvSpPr>
            <a:spLocks noGrp="1"/>
          </p:cNvSpPr>
          <p:nvPr>
            <p:ph type="sldNum" sz="quarter" idx="12"/>
          </p:nvPr>
        </p:nvSpPr>
        <p:spPr>
          <a:noFill/>
        </p:spPr>
        <p:txBody>
          <a:bodyPr/>
          <a:lstStyle/>
          <a:p>
            <a:fld id="{B4355AA3-B242-4889-8E66-A27362D99CC5}" type="slidenum">
              <a:rPr lang="en-US" smtClean="0">
                <a:solidFill>
                  <a:schemeClr val="tx2">
                    <a:lumMod val="40000"/>
                    <a:lumOff val="60000"/>
                  </a:schemeClr>
                </a:solidFill>
                <a:effectLst>
                  <a:outerShdw blurRad="38100" dist="38100" dir="2700000" algn="tl">
                    <a:srgbClr val="000000">
                      <a:alpha val="43137"/>
                    </a:srgbClr>
                  </a:outerShdw>
                </a:effectLst>
              </a:rPr>
              <a:pPr/>
              <a:t>42</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15" name="TextBox 14"/>
          <p:cNvSpPr txBox="1"/>
          <p:nvPr/>
        </p:nvSpPr>
        <p:spPr>
          <a:xfrm>
            <a:off x="849557" y="6054319"/>
            <a:ext cx="7387590" cy="307777"/>
          </a:xfrm>
          <a:prstGeom prst="rect">
            <a:avLst/>
          </a:prstGeom>
          <a:noFill/>
        </p:spPr>
        <p:txBody>
          <a:bodyPr wrap="square">
            <a:spAutoFit/>
          </a:bodyPr>
          <a:lstStyle/>
          <a:p>
            <a:pPr algn="ctr" eaLnBrk="0" hangingPunct="0">
              <a:defRPr/>
            </a:pPr>
            <a:r>
              <a:rPr lang="en-US" sz="1400" i="1" dirty="0">
                <a:solidFill>
                  <a:schemeClr val="accent2">
                    <a:lumMod val="40000"/>
                    <a:lumOff val="60000"/>
                  </a:schemeClr>
                </a:solidFill>
                <a:effectLst>
                  <a:outerShdw blurRad="38100" dist="38100" dir="2700000" algn="tl">
                    <a:srgbClr val="000000"/>
                  </a:outerShdw>
                </a:effectLst>
              </a:rPr>
              <a:t>WA RCO 2022 diary-based survey</a:t>
            </a:r>
          </a:p>
        </p:txBody>
      </p:sp>
      <p:pic>
        <p:nvPicPr>
          <p:cNvPr id="3" name="Picture 2">
            <a:extLst>
              <a:ext uri="{FF2B5EF4-FFF2-40B4-BE49-F238E27FC236}">
                <a16:creationId xmlns:a16="http://schemas.microsoft.com/office/drawing/2014/main" id="{AFAEFE5D-6476-C027-FE2C-41F239FC5E42}"/>
              </a:ext>
            </a:extLst>
          </p:cNvPr>
          <p:cNvPicPr>
            <a:picLocks noChangeAspect="1"/>
          </p:cNvPicPr>
          <p:nvPr/>
        </p:nvPicPr>
        <p:blipFill rotWithShape="1">
          <a:blip r:embed="rId3">
            <a:extLst>
              <a:ext uri="{28A0092B-C50C-407E-A947-70E740481C1C}">
                <a14:useLocalDpi xmlns:a14="http://schemas.microsoft.com/office/drawing/2010/main" val="0"/>
              </a:ext>
            </a:extLst>
          </a:blip>
          <a:srcRect l="5558" t="9744" r="6282" b="12037"/>
          <a:stretch/>
        </p:blipFill>
        <p:spPr bwMode="auto">
          <a:xfrm>
            <a:off x="426707" y="613804"/>
            <a:ext cx="8021553" cy="5499199"/>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4" name="Rectangle 3">
            <a:extLst>
              <a:ext uri="{FF2B5EF4-FFF2-40B4-BE49-F238E27FC236}">
                <a16:creationId xmlns:a16="http://schemas.microsoft.com/office/drawing/2014/main" id="{5BAD8D27-A20E-3253-1443-BCBC42971EC0}"/>
              </a:ext>
            </a:extLst>
          </p:cNvPr>
          <p:cNvSpPr/>
          <p:nvPr/>
        </p:nvSpPr>
        <p:spPr>
          <a:xfrm>
            <a:off x="533377" y="5218382"/>
            <a:ext cx="2110432" cy="307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858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221856" y="79515"/>
            <a:ext cx="8648931" cy="516158"/>
          </a:xfrm>
        </p:spPr>
        <p:txBody>
          <a:bodyPr>
            <a:normAutofit fontScale="90000"/>
          </a:bodyPr>
          <a:lstStyle/>
          <a:p>
            <a:pPr algn="ctr">
              <a:defRPr/>
            </a:pPr>
            <a:r>
              <a:rPr lang="en-US" sz="2800" dirty="0">
                <a:effectLst>
                  <a:outerShdw blurRad="50800" dist="38100" dir="2700000" algn="tl" rotWithShape="0">
                    <a:prstClr val="black">
                      <a:alpha val="40000"/>
                    </a:prstClr>
                  </a:outerShdw>
                </a:effectLst>
              </a:rPr>
              <a:t>Island County 2050 recreation demand</a:t>
            </a:r>
          </a:p>
        </p:txBody>
      </p:sp>
      <p:sp>
        <p:nvSpPr>
          <p:cNvPr id="31748" name="Slide Number Placeholder 6"/>
          <p:cNvSpPr>
            <a:spLocks noGrp="1"/>
          </p:cNvSpPr>
          <p:nvPr>
            <p:ph type="sldNum" sz="quarter" idx="12"/>
          </p:nvPr>
        </p:nvSpPr>
        <p:spPr>
          <a:noFill/>
        </p:spPr>
        <p:txBody>
          <a:bodyPr/>
          <a:lstStyle/>
          <a:p>
            <a:fld id="{B4355AA3-B242-4889-8E66-A27362D99CC5}" type="slidenum">
              <a:rPr lang="en-US" smtClean="0">
                <a:solidFill>
                  <a:schemeClr val="tx2">
                    <a:lumMod val="40000"/>
                    <a:lumOff val="60000"/>
                  </a:schemeClr>
                </a:solidFill>
                <a:effectLst>
                  <a:outerShdw blurRad="38100" dist="38100" dir="2700000" algn="tl">
                    <a:srgbClr val="000000">
                      <a:alpha val="43137"/>
                    </a:srgbClr>
                  </a:outerShdw>
                </a:effectLst>
              </a:rPr>
              <a:pPr/>
              <a:t>43</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15" name="TextBox 14"/>
          <p:cNvSpPr txBox="1"/>
          <p:nvPr/>
        </p:nvSpPr>
        <p:spPr>
          <a:xfrm>
            <a:off x="825299" y="6054116"/>
            <a:ext cx="7467600" cy="307777"/>
          </a:xfrm>
          <a:prstGeom prst="rect">
            <a:avLst/>
          </a:prstGeom>
          <a:noFill/>
        </p:spPr>
        <p:txBody>
          <a:bodyPr wrap="square">
            <a:spAutoFit/>
          </a:bodyPr>
          <a:lstStyle/>
          <a:p>
            <a:pPr algn="ctr" eaLnBrk="0" hangingPunct="0">
              <a:defRPr/>
            </a:pPr>
            <a:r>
              <a:rPr lang="en-US" sz="1400" i="1" dirty="0">
                <a:solidFill>
                  <a:schemeClr val="accent2">
                    <a:lumMod val="40000"/>
                    <a:lumOff val="60000"/>
                  </a:schemeClr>
                </a:solidFill>
                <a:effectLst>
                  <a:outerShdw blurRad="38100" dist="38100" dir="2700000" algn="tl">
                    <a:srgbClr val="000000"/>
                  </a:outerShdw>
                </a:effectLst>
              </a:rPr>
              <a:t>Island County Chapter 7 Element Parks &amp; Recreation Plan</a:t>
            </a:r>
          </a:p>
        </p:txBody>
      </p:sp>
      <p:sp>
        <p:nvSpPr>
          <p:cNvPr id="3" name="Rectangle 2">
            <a:extLst>
              <a:ext uri="{FF2B5EF4-FFF2-40B4-BE49-F238E27FC236}">
                <a16:creationId xmlns:a16="http://schemas.microsoft.com/office/drawing/2014/main" id="{BEFF814F-6AD3-55F6-BB59-46E4DC2FABF4}"/>
              </a:ext>
            </a:extLst>
          </p:cNvPr>
          <p:cNvSpPr/>
          <p:nvPr/>
        </p:nvSpPr>
        <p:spPr>
          <a:xfrm>
            <a:off x="632767" y="5029202"/>
            <a:ext cx="1871894" cy="1391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DE3EB7-4142-D175-3A44-3BBCFCC3A55F}"/>
              </a:ext>
            </a:extLst>
          </p:cNvPr>
          <p:cNvSpPr/>
          <p:nvPr/>
        </p:nvSpPr>
        <p:spPr>
          <a:xfrm>
            <a:off x="646021" y="4008785"/>
            <a:ext cx="1871894" cy="1391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841559-7B68-A1A3-EF51-082FEA4E3460}"/>
              </a:ext>
            </a:extLst>
          </p:cNvPr>
          <p:cNvPicPr>
            <a:picLocks noChangeAspect="1"/>
          </p:cNvPicPr>
          <p:nvPr/>
        </p:nvPicPr>
        <p:blipFill rotWithShape="1">
          <a:blip r:embed="rId3">
            <a:extLst>
              <a:ext uri="{28A0092B-C50C-407E-A947-70E740481C1C}">
                <a14:useLocalDpi xmlns:a14="http://schemas.microsoft.com/office/drawing/2010/main" val="0"/>
              </a:ext>
            </a:extLst>
          </a:blip>
          <a:srcRect l="7732" t="17046" r="7741" b="12622"/>
          <a:stretch/>
        </p:blipFill>
        <p:spPr>
          <a:xfrm>
            <a:off x="484611" y="662096"/>
            <a:ext cx="8386176" cy="5392020"/>
          </a:xfrm>
          <a:prstGeom prst="rect">
            <a:avLst/>
          </a:prstGeom>
          <a:solidFill>
            <a:schemeClr val="tx1"/>
          </a:solidFill>
        </p:spPr>
      </p:pic>
      <p:sp>
        <p:nvSpPr>
          <p:cNvPr id="6" name="Rectangle 5">
            <a:extLst>
              <a:ext uri="{FF2B5EF4-FFF2-40B4-BE49-F238E27FC236}">
                <a16:creationId xmlns:a16="http://schemas.microsoft.com/office/drawing/2014/main" id="{49099771-A1EF-FB14-BE8E-0102C81B7220}"/>
              </a:ext>
            </a:extLst>
          </p:cNvPr>
          <p:cNvSpPr/>
          <p:nvPr/>
        </p:nvSpPr>
        <p:spPr>
          <a:xfrm>
            <a:off x="273213" y="5370447"/>
            <a:ext cx="2678709" cy="2385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5C4D58-E51A-FCAC-1C14-5F95EC321E3C}"/>
              </a:ext>
            </a:extLst>
          </p:cNvPr>
          <p:cNvSpPr/>
          <p:nvPr/>
        </p:nvSpPr>
        <p:spPr>
          <a:xfrm>
            <a:off x="263273" y="4008786"/>
            <a:ext cx="2678709" cy="2285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A7CF0B-86C4-DEC2-D3D2-FCB2ED25DBF8}"/>
              </a:ext>
            </a:extLst>
          </p:cNvPr>
          <p:cNvSpPr/>
          <p:nvPr/>
        </p:nvSpPr>
        <p:spPr>
          <a:xfrm>
            <a:off x="276527" y="2859112"/>
            <a:ext cx="2678709" cy="1391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599F04-6E7E-A178-4501-1225C144663D}"/>
              </a:ext>
            </a:extLst>
          </p:cNvPr>
          <p:cNvSpPr/>
          <p:nvPr/>
        </p:nvSpPr>
        <p:spPr>
          <a:xfrm>
            <a:off x="269903" y="3240109"/>
            <a:ext cx="2678709" cy="1391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6EF7F6-53EA-273E-E950-4D6969BA9AFC}"/>
              </a:ext>
            </a:extLst>
          </p:cNvPr>
          <p:cNvSpPr/>
          <p:nvPr/>
        </p:nvSpPr>
        <p:spPr>
          <a:xfrm>
            <a:off x="269903" y="4591833"/>
            <a:ext cx="2678709" cy="1391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583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07576" y="472744"/>
            <a:ext cx="8933994" cy="631961"/>
          </a:xfrm>
        </p:spPr>
        <p:txBody>
          <a:bodyPr>
            <a:normAutofit/>
          </a:bodyPr>
          <a:lstStyle/>
          <a:p>
            <a:pPr algn="ctr">
              <a:lnSpc>
                <a:spcPct val="90000"/>
              </a:lnSpc>
              <a:defRPr/>
            </a:pPr>
            <a:r>
              <a:rPr lang="en-US" sz="2800" dirty="0">
                <a:effectLst>
                  <a:outerShdw blurRad="50800" dist="38100" dir="2700000" algn="tl" rotWithShape="0">
                    <a:prstClr val="black">
                      <a:alpha val="40000"/>
                    </a:prstClr>
                  </a:outerShdw>
                </a:effectLst>
              </a:rPr>
              <a:t>Conservation, park, trail opportunities</a:t>
            </a:r>
          </a:p>
        </p:txBody>
      </p:sp>
      <p:sp>
        <p:nvSpPr>
          <p:cNvPr id="9218" name="Slide Number Placeholder 6"/>
          <p:cNvSpPr>
            <a:spLocks noGrp="1"/>
          </p:cNvSpPr>
          <p:nvPr>
            <p:ph type="sldNum" sz="quarter" idx="12"/>
          </p:nvPr>
        </p:nvSpPr>
        <p:spPr>
          <a:noFill/>
        </p:spPr>
        <p:txBody>
          <a:bodyPr/>
          <a:lstStyle/>
          <a:p>
            <a:fld id="{AC603469-9C89-4866-94D7-1886B62C38EF}" type="slidenum">
              <a:rPr lang="en-US" smtClean="0">
                <a:solidFill>
                  <a:schemeClr val="tx2">
                    <a:lumMod val="40000"/>
                    <a:lumOff val="60000"/>
                  </a:schemeClr>
                </a:solidFill>
                <a:effectLst>
                  <a:outerShdw blurRad="38100" dist="38100" dir="2700000" algn="tl">
                    <a:srgbClr val="000000">
                      <a:alpha val="43137"/>
                    </a:srgbClr>
                  </a:outerShdw>
                </a:effectLst>
              </a:rPr>
              <a:pPr/>
              <a:t>44</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117766" name="Text Box 6"/>
          <p:cNvSpPr txBox="1">
            <a:spLocks noChangeArrowheads="1"/>
          </p:cNvSpPr>
          <p:nvPr/>
        </p:nvSpPr>
        <p:spPr bwMode="auto">
          <a:xfrm>
            <a:off x="160555" y="4822008"/>
            <a:ext cx="8651341" cy="523220"/>
          </a:xfrm>
          <a:prstGeom prst="rect">
            <a:avLst/>
          </a:prstGeom>
          <a:noFill/>
          <a:ln w="9525">
            <a:noFill/>
            <a:miter lim="800000"/>
            <a:headEnd/>
            <a:tailEnd/>
          </a:ln>
          <a:effectLst/>
        </p:spPr>
        <p:txBody>
          <a:bodyPr wrap="square">
            <a:spAutoFit/>
          </a:bodyPr>
          <a:lstStyle/>
          <a:p>
            <a:pPr>
              <a:defRPr/>
            </a:pPr>
            <a:r>
              <a:rPr lang="en-US" sz="1400" i="1" dirty="0">
                <a:solidFill>
                  <a:schemeClr val="accent2">
                    <a:lumMod val="40000"/>
                    <a:lumOff val="60000"/>
                  </a:schemeClr>
                </a:solidFill>
                <a:effectLst>
                  <a:outerShdw blurRad="38100" dist="38100" dir="2700000" algn="tl">
                    <a:srgbClr val="000000"/>
                  </a:outerShdw>
                </a:effectLst>
              </a:rPr>
              <a:t>                  Beach access                                                  Park acquisitions                                                Trail linkage</a:t>
            </a:r>
          </a:p>
          <a:p>
            <a:pPr algn="ctr">
              <a:defRPr/>
            </a:pPr>
            <a:r>
              <a:rPr lang="en-US" sz="1400" i="1" dirty="0">
                <a:solidFill>
                  <a:schemeClr val="accent2">
                    <a:lumMod val="40000"/>
                    <a:lumOff val="60000"/>
                  </a:schemeClr>
                </a:solidFill>
                <a:effectLst>
                  <a:outerShdw blurRad="38100" dist="38100" dir="2700000" algn="tl">
                    <a:srgbClr val="000000"/>
                  </a:outerShdw>
                </a:effectLst>
              </a:rPr>
              <a:t>2016 Island County PROS Plan  </a:t>
            </a:r>
          </a:p>
        </p:txBody>
      </p:sp>
      <p:pic>
        <p:nvPicPr>
          <p:cNvPr id="3" name="Picture 2">
            <a:extLst>
              <a:ext uri="{FF2B5EF4-FFF2-40B4-BE49-F238E27FC236}">
                <a16:creationId xmlns:a16="http://schemas.microsoft.com/office/drawing/2014/main" id="{3205CCED-7C67-777C-81AD-5736C091516B}"/>
              </a:ext>
            </a:extLst>
          </p:cNvPr>
          <p:cNvPicPr>
            <a:picLocks noChangeAspect="1"/>
          </p:cNvPicPr>
          <p:nvPr/>
        </p:nvPicPr>
        <p:blipFill rotWithShape="1">
          <a:blip r:embed="rId2">
            <a:extLst>
              <a:ext uri="{28A0092B-C50C-407E-A947-70E740481C1C}">
                <a14:useLocalDpi xmlns:a14="http://schemas.microsoft.com/office/drawing/2010/main" val="0"/>
              </a:ext>
            </a:extLst>
          </a:blip>
          <a:srcRect l="9806" t="12235" r="11430" b="9907"/>
          <a:stretch/>
        </p:blipFill>
        <p:spPr>
          <a:xfrm>
            <a:off x="6096826" y="1163290"/>
            <a:ext cx="2832829" cy="3623870"/>
          </a:xfrm>
          <a:prstGeom prst="rect">
            <a:avLst/>
          </a:prstGeom>
          <a:solidFill>
            <a:schemeClr val="tx1"/>
          </a:solidFill>
        </p:spPr>
      </p:pic>
      <p:pic>
        <p:nvPicPr>
          <p:cNvPr id="10" name="Picture 9">
            <a:extLst>
              <a:ext uri="{FF2B5EF4-FFF2-40B4-BE49-F238E27FC236}">
                <a16:creationId xmlns:a16="http://schemas.microsoft.com/office/drawing/2014/main" id="{17084BAF-C9BB-4ED1-B61A-7FC43835A6DD}"/>
              </a:ext>
            </a:extLst>
          </p:cNvPr>
          <p:cNvPicPr>
            <a:picLocks noChangeAspect="1"/>
          </p:cNvPicPr>
          <p:nvPr/>
        </p:nvPicPr>
        <p:blipFill rotWithShape="1">
          <a:blip r:embed="rId3">
            <a:extLst>
              <a:ext uri="{28A0092B-C50C-407E-A947-70E740481C1C}">
                <a14:useLocalDpi xmlns:a14="http://schemas.microsoft.com/office/drawing/2010/main" val="0"/>
              </a:ext>
            </a:extLst>
          </a:blip>
          <a:srcRect l="10821" t="12580" r="14476" b="11372"/>
          <a:stretch/>
        </p:blipFill>
        <p:spPr>
          <a:xfrm>
            <a:off x="3189650" y="1163290"/>
            <a:ext cx="2750779" cy="3623870"/>
          </a:xfrm>
          <a:prstGeom prst="rect">
            <a:avLst/>
          </a:prstGeom>
          <a:solidFill>
            <a:schemeClr val="tx1"/>
          </a:solidFill>
        </p:spPr>
      </p:pic>
      <p:pic>
        <p:nvPicPr>
          <p:cNvPr id="12" name="Picture 11">
            <a:extLst>
              <a:ext uri="{FF2B5EF4-FFF2-40B4-BE49-F238E27FC236}">
                <a16:creationId xmlns:a16="http://schemas.microsoft.com/office/drawing/2014/main" id="{E148BE85-E74A-8813-F170-82444D9223F3}"/>
              </a:ext>
            </a:extLst>
          </p:cNvPr>
          <p:cNvPicPr>
            <a:picLocks noChangeAspect="1"/>
          </p:cNvPicPr>
          <p:nvPr/>
        </p:nvPicPr>
        <p:blipFill rotWithShape="1">
          <a:blip r:embed="rId4">
            <a:extLst>
              <a:ext uri="{28A0092B-C50C-407E-A947-70E740481C1C}">
                <a14:useLocalDpi xmlns:a14="http://schemas.microsoft.com/office/drawing/2010/main" val="0"/>
              </a:ext>
            </a:extLst>
          </a:blip>
          <a:srcRect l="10212" t="12580" r="14476" b="9907"/>
          <a:stretch/>
        </p:blipFill>
        <p:spPr>
          <a:xfrm>
            <a:off x="278314" y="1163290"/>
            <a:ext cx="2720757" cy="3623870"/>
          </a:xfrm>
          <a:prstGeom prst="rect">
            <a:avLst/>
          </a:prstGeom>
          <a:solidFill>
            <a:schemeClr val="tx1"/>
          </a:solidFill>
        </p:spPr>
      </p:pic>
    </p:spTree>
    <p:extLst>
      <p:ext uri="{BB962C8B-B14F-4D97-AF65-F5344CB8AC3E}">
        <p14:creationId xmlns:p14="http://schemas.microsoft.com/office/powerpoint/2010/main" val="1773987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72902" y="510322"/>
            <a:ext cx="8610600" cy="464539"/>
          </a:xfrm>
        </p:spPr>
        <p:txBody>
          <a:bodyPr>
            <a:noAutofit/>
          </a:bodyPr>
          <a:lstStyle/>
          <a:p>
            <a:pPr algn="ctr">
              <a:defRPr/>
            </a:pPr>
            <a:r>
              <a:rPr lang="en-US" sz="2800" dirty="0">
                <a:effectLst>
                  <a:outerShdw blurRad="50800" dist="38100" dir="2700000" algn="tl" rotWithShape="0">
                    <a:prstClr val="black">
                      <a:alpha val="40000"/>
                    </a:prstClr>
                  </a:outerShdw>
                </a:effectLst>
              </a:rPr>
              <a:t>LOS methodologies</a:t>
            </a:r>
          </a:p>
        </p:txBody>
      </p:sp>
      <p:sp>
        <p:nvSpPr>
          <p:cNvPr id="8" name="Rectangle 5"/>
          <p:cNvSpPr>
            <a:spLocks noGrp="1" noChangeArrowheads="1"/>
          </p:cNvSpPr>
          <p:nvPr>
            <p:ph type="body" sz="half" idx="2"/>
          </p:nvPr>
        </p:nvSpPr>
        <p:spPr>
          <a:xfrm>
            <a:off x="4788662" y="974861"/>
            <a:ext cx="4182436" cy="4766307"/>
          </a:xfrm>
        </p:spPr>
        <p:txBody>
          <a:bodyPr>
            <a:normAutofit/>
          </a:bodyPr>
          <a:lstStyle/>
          <a:p>
            <a:pPr marL="0" indent="0">
              <a:lnSpc>
                <a:spcPct val="80000"/>
              </a:lnSpc>
              <a:buNone/>
              <a:defRPr/>
            </a:pPr>
            <a:r>
              <a:rPr lang="en-US" sz="1800" i="1" u="sng" dirty="0">
                <a:solidFill>
                  <a:schemeClr val="tx2">
                    <a:lumMod val="60000"/>
                    <a:lumOff val="40000"/>
                  </a:schemeClr>
                </a:solidFill>
                <a:effectLst>
                  <a:outerShdw blurRad="38100" dist="38100" dir="2700000" algn="tl">
                    <a:srgbClr val="000000"/>
                  </a:outerShdw>
                </a:effectLst>
              </a:rPr>
              <a:t>Quantitative</a:t>
            </a:r>
          </a:p>
          <a:p>
            <a:pPr>
              <a:lnSpc>
                <a:spcPct val="80000"/>
              </a:lnSpc>
              <a:defRPr/>
            </a:pPr>
            <a:r>
              <a:rPr lang="en-US" sz="1800" i="1" dirty="0">
                <a:solidFill>
                  <a:schemeClr val="accent2">
                    <a:lumMod val="20000"/>
                    <a:lumOff val="80000"/>
                  </a:schemeClr>
                </a:solidFill>
                <a:effectLst>
                  <a:outerShdw blurRad="38100" dist="38100" dir="2700000" algn="tl">
                    <a:srgbClr val="000000"/>
                  </a:outerShdw>
                </a:effectLst>
              </a:rPr>
              <a:t>Ratios - NRPA</a:t>
            </a:r>
          </a:p>
          <a:p>
            <a:pPr>
              <a:lnSpc>
                <a:spcPct val="80000"/>
              </a:lnSpc>
              <a:defRPr/>
            </a:pPr>
            <a:r>
              <a:rPr lang="en-US" sz="1800" i="1" dirty="0">
                <a:solidFill>
                  <a:schemeClr val="accent2">
                    <a:lumMod val="20000"/>
                    <a:lumOff val="80000"/>
                  </a:schemeClr>
                </a:solidFill>
                <a:effectLst>
                  <a:outerShdw blurRad="38100" dist="38100" dir="2700000" algn="tl">
                    <a:srgbClr val="000000"/>
                  </a:outerShdw>
                </a:effectLst>
              </a:rPr>
              <a:t>Investments - GMA</a:t>
            </a:r>
          </a:p>
          <a:p>
            <a:pPr>
              <a:lnSpc>
                <a:spcPct val="80000"/>
              </a:lnSpc>
              <a:defRPr/>
            </a:pPr>
            <a:r>
              <a:rPr lang="en-US" sz="1800" i="1" dirty="0">
                <a:solidFill>
                  <a:schemeClr val="accent2">
                    <a:lumMod val="20000"/>
                    <a:lumOff val="80000"/>
                  </a:schemeClr>
                </a:solidFill>
                <a:effectLst>
                  <a:outerShdw blurRad="38100" dist="38100" dir="2700000" algn="tl">
                    <a:srgbClr val="000000"/>
                  </a:outerShdw>
                </a:effectLst>
              </a:rPr>
              <a:t>Participation/capacity </a:t>
            </a:r>
            <a:r>
              <a:rPr lang="mr-IN" sz="1800" i="1" dirty="0">
                <a:solidFill>
                  <a:schemeClr val="accent2">
                    <a:lumMod val="20000"/>
                    <a:lumOff val="80000"/>
                  </a:schemeClr>
                </a:solidFill>
                <a:effectLst>
                  <a:outerShdw blurRad="38100" dist="38100" dir="2700000" algn="tl">
                    <a:srgbClr val="000000"/>
                  </a:outerShdw>
                </a:effectLst>
              </a:rPr>
              <a:t>–</a:t>
            </a:r>
            <a:r>
              <a:rPr lang="en-US" sz="1800" i="1" dirty="0">
                <a:solidFill>
                  <a:schemeClr val="accent2">
                    <a:lumMod val="20000"/>
                    <a:lumOff val="80000"/>
                  </a:schemeClr>
                </a:solidFill>
                <a:effectLst>
                  <a:outerShdw blurRad="38100" dist="38100" dir="2700000" algn="tl">
                    <a:srgbClr val="000000"/>
                  </a:outerShdw>
                </a:effectLst>
              </a:rPr>
              <a:t> WA RCO</a:t>
            </a:r>
          </a:p>
          <a:p>
            <a:pPr marL="0" indent="0">
              <a:lnSpc>
                <a:spcPct val="80000"/>
              </a:lnSpc>
              <a:buNone/>
              <a:defRPr/>
            </a:pPr>
            <a:r>
              <a:rPr lang="en-US" sz="1800" i="1" u="sng" dirty="0">
                <a:solidFill>
                  <a:schemeClr val="tx2">
                    <a:lumMod val="60000"/>
                    <a:lumOff val="40000"/>
                  </a:schemeClr>
                </a:solidFill>
                <a:effectLst>
                  <a:outerShdw blurRad="38100" dist="38100" dir="2700000" algn="tl">
                    <a:srgbClr val="000000"/>
                  </a:outerShdw>
                </a:effectLst>
              </a:rPr>
              <a:t>Qualitative</a:t>
            </a:r>
          </a:p>
          <a:p>
            <a:pPr>
              <a:lnSpc>
                <a:spcPct val="80000"/>
              </a:lnSpc>
              <a:defRPr/>
            </a:pPr>
            <a:r>
              <a:rPr lang="en-US" sz="1800" i="1" dirty="0">
                <a:solidFill>
                  <a:schemeClr val="accent2">
                    <a:lumMod val="20000"/>
                    <a:lumOff val="80000"/>
                  </a:schemeClr>
                </a:solidFill>
                <a:effectLst>
                  <a:outerShdw blurRad="38100" dist="38100" dir="2700000" algn="tl">
                    <a:srgbClr val="000000"/>
                  </a:outerShdw>
                </a:effectLst>
              </a:rPr>
              <a:t>Functionality</a:t>
            </a:r>
          </a:p>
          <a:p>
            <a:pPr>
              <a:lnSpc>
                <a:spcPct val="80000"/>
              </a:lnSpc>
              <a:defRPr/>
            </a:pPr>
            <a:r>
              <a:rPr lang="en-US" sz="1800" i="1" dirty="0">
                <a:solidFill>
                  <a:schemeClr val="accent2">
                    <a:lumMod val="20000"/>
                    <a:lumOff val="80000"/>
                  </a:schemeClr>
                </a:solidFill>
                <a:effectLst>
                  <a:outerShdw blurRad="38100" dist="38100" dir="2700000" algn="tl">
                    <a:srgbClr val="000000"/>
                  </a:outerShdw>
                </a:effectLst>
              </a:rPr>
              <a:t>Amenities</a:t>
            </a:r>
          </a:p>
          <a:p>
            <a:pPr>
              <a:lnSpc>
                <a:spcPct val="80000"/>
              </a:lnSpc>
              <a:defRPr/>
            </a:pPr>
            <a:r>
              <a:rPr lang="en-US" sz="1800" i="1" dirty="0">
                <a:solidFill>
                  <a:schemeClr val="accent2">
                    <a:lumMod val="20000"/>
                    <a:lumOff val="80000"/>
                  </a:schemeClr>
                </a:solidFill>
                <a:effectLst>
                  <a:outerShdw blurRad="38100" dist="38100" dir="2700000" algn="tl">
                    <a:srgbClr val="000000"/>
                  </a:outerShdw>
                </a:effectLst>
              </a:rPr>
              <a:t>Social equity</a:t>
            </a:r>
          </a:p>
          <a:p>
            <a:pPr>
              <a:lnSpc>
                <a:spcPct val="80000"/>
              </a:lnSpc>
              <a:defRPr/>
            </a:pPr>
            <a:r>
              <a:rPr lang="en-US" sz="1800" i="1" dirty="0">
                <a:solidFill>
                  <a:schemeClr val="accent2">
                    <a:lumMod val="20000"/>
                    <a:lumOff val="80000"/>
                  </a:schemeClr>
                </a:solidFill>
                <a:effectLst>
                  <a:outerShdw blurRad="38100" dist="38100" dir="2700000" algn="tl">
                    <a:srgbClr val="000000"/>
                  </a:outerShdw>
                </a:effectLst>
              </a:rPr>
              <a:t>Public satisfaction</a:t>
            </a:r>
          </a:p>
          <a:p>
            <a:pPr marL="0" indent="0">
              <a:lnSpc>
                <a:spcPct val="80000"/>
              </a:lnSpc>
              <a:buNone/>
              <a:defRPr/>
            </a:pPr>
            <a:r>
              <a:rPr lang="en-US" sz="1800" i="1" u="sng" dirty="0">
                <a:solidFill>
                  <a:schemeClr val="tx2">
                    <a:lumMod val="60000"/>
                    <a:lumOff val="40000"/>
                  </a:schemeClr>
                </a:solidFill>
                <a:effectLst>
                  <a:outerShdw blurRad="38100" dist="38100" dir="2700000" algn="tl">
                    <a:srgbClr val="000000"/>
                  </a:outerShdw>
                </a:effectLst>
              </a:rPr>
              <a:t>Distributional</a:t>
            </a:r>
          </a:p>
          <a:p>
            <a:pPr>
              <a:lnSpc>
                <a:spcPct val="80000"/>
              </a:lnSpc>
              <a:defRPr/>
            </a:pPr>
            <a:r>
              <a:rPr lang="en-US" sz="1800" i="1" dirty="0">
                <a:solidFill>
                  <a:schemeClr val="accent2">
                    <a:lumMod val="20000"/>
                    <a:lumOff val="80000"/>
                  </a:schemeClr>
                </a:solidFill>
                <a:effectLst>
                  <a:outerShdw blurRad="38100" dist="38100" dir="2700000" algn="tl">
                    <a:srgbClr val="000000"/>
                  </a:outerShdw>
                </a:effectLst>
              </a:rPr>
              <a:t>Gap analysis </a:t>
            </a:r>
            <a:r>
              <a:rPr lang="mr-IN" sz="1800" i="1" dirty="0">
                <a:solidFill>
                  <a:schemeClr val="accent2">
                    <a:lumMod val="20000"/>
                    <a:lumOff val="80000"/>
                  </a:schemeClr>
                </a:solidFill>
                <a:effectLst>
                  <a:outerShdw blurRad="38100" dist="38100" dir="2700000" algn="tl">
                    <a:srgbClr val="000000"/>
                  </a:outerShdw>
                </a:effectLst>
              </a:rPr>
              <a:t>–</a:t>
            </a:r>
            <a:r>
              <a:rPr lang="en-US" sz="1800" i="1" dirty="0">
                <a:solidFill>
                  <a:schemeClr val="accent2">
                    <a:lumMod val="20000"/>
                    <a:lumOff val="80000"/>
                  </a:schemeClr>
                </a:solidFill>
                <a:effectLst>
                  <a:outerShdw blurRad="38100" dist="38100" dir="2700000" algn="tl">
                    <a:srgbClr val="000000"/>
                  </a:outerShdw>
                </a:effectLst>
              </a:rPr>
              <a:t> simple distance</a:t>
            </a:r>
          </a:p>
          <a:p>
            <a:pPr>
              <a:lnSpc>
                <a:spcPct val="80000"/>
              </a:lnSpc>
              <a:defRPr/>
            </a:pPr>
            <a:r>
              <a:rPr lang="en-US" sz="1800" i="1" dirty="0">
                <a:solidFill>
                  <a:schemeClr val="tx2">
                    <a:lumMod val="20000"/>
                    <a:lumOff val="80000"/>
                  </a:schemeClr>
                </a:solidFill>
                <a:effectLst>
                  <a:outerShdw blurRad="38100" dist="38100" dir="2700000" algn="tl">
                    <a:srgbClr val="000000"/>
                  </a:outerShdw>
                </a:effectLst>
              </a:rPr>
              <a:t>Gap analysis </a:t>
            </a:r>
            <a:r>
              <a:rPr lang="mr-IN" sz="1800" i="1" dirty="0">
                <a:solidFill>
                  <a:schemeClr val="tx2">
                    <a:lumMod val="20000"/>
                    <a:lumOff val="80000"/>
                  </a:schemeClr>
                </a:solidFill>
                <a:effectLst>
                  <a:outerShdw blurRad="38100" dist="38100" dir="2700000" algn="tl">
                    <a:srgbClr val="000000"/>
                  </a:outerShdw>
                </a:effectLst>
              </a:rPr>
              <a:t>–</a:t>
            </a:r>
            <a:r>
              <a:rPr lang="en-US" sz="1800" i="1" dirty="0">
                <a:solidFill>
                  <a:schemeClr val="tx2">
                    <a:lumMod val="20000"/>
                    <a:lumOff val="80000"/>
                  </a:schemeClr>
                </a:solidFill>
                <a:effectLst>
                  <a:outerShdw blurRad="38100" dist="38100" dir="2700000" algn="tl">
                    <a:srgbClr val="000000"/>
                  </a:outerShdw>
                </a:effectLst>
              </a:rPr>
              <a:t> GIS connectivity</a:t>
            </a:r>
          </a:p>
          <a:p>
            <a:pPr>
              <a:lnSpc>
                <a:spcPct val="90000"/>
              </a:lnSpc>
              <a:buFontTx/>
              <a:buNone/>
              <a:defRPr/>
            </a:pPr>
            <a:r>
              <a:rPr lang="en-US" sz="1800" i="1" u="sng" dirty="0">
                <a:solidFill>
                  <a:schemeClr val="tx2">
                    <a:lumMod val="60000"/>
                    <a:lumOff val="40000"/>
                  </a:schemeClr>
                </a:solidFill>
                <a:effectLst>
                  <a:outerShdw blurRad="38100" dist="38100" dir="2700000" algn="tl">
                    <a:srgbClr val="000000"/>
                  </a:outerShdw>
                </a:effectLst>
              </a:rPr>
              <a:t>NRPA Park Metric benchmarks</a:t>
            </a:r>
          </a:p>
          <a:p>
            <a:pPr>
              <a:lnSpc>
                <a:spcPct val="90000"/>
              </a:lnSpc>
              <a:defRPr/>
            </a:pPr>
            <a:r>
              <a:rPr lang="en-US" sz="1800" i="1" dirty="0">
                <a:solidFill>
                  <a:schemeClr val="tx2">
                    <a:lumMod val="20000"/>
                    <a:lumOff val="80000"/>
                  </a:schemeClr>
                </a:solidFill>
                <a:effectLst>
                  <a:outerShdw blurRad="38100" dist="38100" dir="2700000" algn="tl">
                    <a:srgbClr val="000000"/>
                  </a:outerShdw>
                </a:effectLst>
              </a:rPr>
              <a:t>Staff per parkland/population</a:t>
            </a:r>
          </a:p>
          <a:p>
            <a:pPr>
              <a:lnSpc>
                <a:spcPct val="90000"/>
              </a:lnSpc>
              <a:defRPr/>
            </a:pPr>
            <a:r>
              <a:rPr lang="en-US" sz="1800" i="1" dirty="0">
                <a:solidFill>
                  <a:schemeClr val="tx2">
                    <a:lumMod val="20000"/>
                    <a:lumOff val="80000"/>
                  </a:schemeClr>
                </a:solidFill>
                <a:effectLst>
                  <a:outerShdw blurRad="38100" dist="38100" dir="2700000" algn="tl">
                    <a:srgbClr val="000000"/>
                  </a:outerShdw>
                </a:effectLst>
              </a:rPr>
              <a:t>Expense per facility/program</a:t>
            </a:r>
          </a:p>
          <a:p>
            <a:pPr>
              <a:lnSpc>
                <a:spcPct val="90000"/>
              </a:lnSpc>
              <a:defRPr/>
            </a:pPr>
            <a:r>
              <a:rPr lang="en-US" sz="1800" i="1" dirty="0">
                <a:solidFill>
                  <a:schemeClr val="tx2">
                    <a:lumMod val="20000"/>
                    <a:lumOff val="80000"/>
                  </a:schemeClr>
                </a:solidFill>
                <a:effectLst>
                  <a:outerShdw blurRad="38100" dist="38100" dir="2700000" algn="tl">
                    <a:srgbClr val="000000"/>
                  </a:outerShdw>
                </a:effectLst>
              </a:rPr>
              <a:t>Revenue per user/population</a:t>
            </a:r>
          </a:p>
          <a:p>
            <a:pPr>
              <a:lnSpc>
                <a:spcPct val="80000"/>
              </a:lnSpc>
              <a:buFontTx/>
              <a:buNone/>
              <a:defRPr/>
            </a:pPr>
            <a:endParaRPr lang="en-US" sz="1600" b="1" i="1" dirty="0">
              <a:effectLst>
                <a:outerShdw blurRad="38100" dist="38100" dir="2700000" algn="tl">
                  <a:srgbClr val="000000"/>
                </a:outerShdw>
              </a:effectLst>
              <a:ea typeface="+mn-ea"/>
              <a:cs typeface="+mn-cs"/>
            </a:endParaRPr>
          </a:p>
        </p:txBody>
      </p:sp>
      <p:sp>
        <p:nvSpPr>
          <p:cNvPr id="19458" name="Slide Number Placeholder 6"/>
          <p:cNvSpPr>
            <a:spLocks noGrp="1"/>
          </p:cNvSpPr>
          <p:nvPr>
            <p:ph type="sldNum" sz="quarter" idx="12"/>
          </p:nvPr>
        </p:nvSpPr>
        <p:spPr>
          <a:noFill/>
        </p:spPr>
        <p:txBody>
          <a:bodyPr/>
          <a:lstStyle/>
          <a:p>
            <a:fld id="{B8CD5814-6684-4324-A720-7062162AA7EB}" type="slidenum">
              <a:rPr lang="en-US" smtClean="0">
                <a:solidFill>
                  <a:schemeClr val="tx2">
                    <a:lumMod val="40000"/>
                    <a:lumOff val="60000"/>
                  </a:schemeClr>
                </a:solidFill>
                <a:effectLst>
                  <a:outerShdw blurRad="38100" dist="38100" dir="2700000" algn="tl">
                    <a:srgbClr val="000000">
                      <a:alpha val="43137"/>
                    </a:srgbClr>
                  </a:outerShdw>
                </a:effectLst>
              </a:rPr>
              <a:pPr/>
              <a:t>45</a:t>
            </a:fld>
            <a:endParaRPr lang="en-US" dirty="0">
              <a:solidFill>
                <a:schemeClr val="tx2">
                  <a:lumMod val="40000"/>
                  <a:lumOff val="60000"/>
                </a:schemeClr>
              </a:solidFill>
              <a:effectLst>
                <a:outerShdw blurRad="38100" dist="38100" dir="2700000" algn="tl">
                  <a:srgbClr val="000000">
                    <a:alpha val="43137"/>
                  </a:srgbClr>
                </a:outerShdw>
              </a:effectLst>
            </a:endParaRPr>
          </a:p>
        </p:txBody>
      </p:sp>
      <p:pic>
        <p:nvPicPr>
          <p:cNvPr id="2" name="Picture 1" descr="Manual_2.jpg"/>
          <p:cNvPicPr>
            <a:picLocks noChangeAspect="1"/>
          </p:cNvPicPr>
          <p:nvPr/>
        </p:nvPicPr>
        <p:blipFill rotWithShape="1">
          <a:blip r:embed="rId2" cstate="print">
            <a:extLst>
              <a:ext uri="{28A0092B-C50C-407E-A947-70E740481C1C}">
                <a14:useLocalDpi xmlns:a14="http://schemas.microsoft.com/office/drawing/2010/main" val="0"/>
              </a:ext>
            </a:extLst>
          </a:blip>
          <a:srcRect l="15611" t="10454" r="9591" b="22196"/>
          <a:stretch/>
        </p:blipFill>
        <p:spPr>
          <a:xfrm>
            <a:off x="551737" y="1030508"/>
            <a:ext cx="4042563" cy="4710661"/>
          </a:xfrm>
          <a:prstGeom prst="rect">
            <a:avLst/>
          </a:prstGeom>
        </p:spPr>
      </p:pic>
    </p:spTree>
    <p:extLst>
      <p:ext uri="{BB962C8B-B14F-4D97-AF65-F5344CB8AC3E}">
        <p14:creationId xmlns:p14="http://schemas.microsoft.com/office/powerpoint/2010/main" val="1705219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42900" y="99891"/>
            <a:ext cx="8458200" cy="522569"/>
          </a:xfrm>
        </p:spPr>
        <p:txBody>
          <a:bodyPr>
            <a:normAutofit/>
          </a:bodyPr>
          <a:lstStyle/>
          <a:p>
            <a:pPr algn="ctr">
              <a:lnSpc>
                <a:spcPct val="90000"/>
              </a:lnSpc>
              <a:defRPr/>
            </a:pPr>
            <a:r>
              <a:rPr lang="en-US" sz="2800" dirty="0">
                <a:effectLst>
                  <a:outerShdw blurRad="50800" dist="38100" dir="2700000" algn="tl" rotWithShape="0">
                    <a:prstClr val="black">
                      <a:alpha val="40000"/>
                    </a:prstClr>
                  </a:outerShdw>
                </a:effectLst>
              </a:rPr>
              <a:t>Current inventory</a:t>
            </a:r>
          </a:p>
        </p:txBody>
      </p:sp>
      <p:sp>
        <p:nvSpPr>
          <p:cNvPr id="9218" name="Slide Number Placeholder 6"/>
          <p:cNvSpPr>
            <a:spLocks noGrp="1"/>
          </p:cNvSpPr>
          <p:nvPr>
            <p:ph type="sldNum" sz="quarter" idx="12"/>
          </p:nvPr>
        </p:nvSpPr>
        <p:spPr>
          <a:noFill/>
        </p:spPr>
        <p:txBody>
          <a:bodyPr/>
          <a:lstStyle/>
          <a:p>
            <a:fld id="{AC603469-9C89-4866-94D7-1886B62C38EF}" type="slidenum">
              <a:rPr lang="en-US" smtClean="0">
                <a:solidFill>
                  <a:schemeClr val="tx2">
                    <a:lumMod val="40000"/>
                    <a:lumOff val="60000"/>
                  </a:schemeClr>
                </a:solidFill>
                <a:effectLst>
                  <a:outerShdw blurRad="38100" dist="38100" dir="2700000" algn="tl">
                    <a:srgbClr val="000000">
                      <a:alpha val="43137"/>
                    </a:srgbClr>
                  </a:outerShdw>
                </a:effectLst>
              </a:rPr>
              <a:pPr/>
              <a:t>46</a:t>
            </a:fld>
            <a:endParaRPr lang="en-US" dirty="0">
              <a:solidFill>
                <a:schemeClr val="tx2">
                  <a:lumMod val="40000"/>
                  <a:lumOff val="60000"/>
                </a:schemeClr>
              </a:solidFill>
              <a:effectLst>
                <a:outerShdw blurRad="38100" dist="38100" dir="2700000" algn="tl">
                  <a:srgbClr val="000000">
                    <a:alpha val="43137"/>
                  </a:srgbClr>
                </a:outerShdw>
              </a:effectLst>
            </a:endParaRPr>
          </a:p>
        </p:txBody>
      </p:sp>
      <p:sp>
        <p:nvSpPr>
          <p:cNvPr id="117766" name="Text Box 6"/>
          <p:cNvSpPr txBox="1">
            <a:spLocks noChangeArrowheads="1"/>
          </p:cNvSpPr>
          <p:nvPr/>
        </p:nvSpPr>
        <p:spPr bwMode="auto">
          <a:xfrm>
            <a:off x="1676400" y="6144177"/>
            <a:ext cx="5791200" cy="307777"/>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2016 Island County PROS Plan</a:t>
            </a:r>
          </a:p>
        </p:txBody>
      </p:sp>
      <p:pic>
        <p:nvPicPr>
          <p:cNvPr id="4" name="Picture 3">
            <a:extLst>
              <a:ext uri="{FF2B5EF4-FFF2-40B4-BE49-F238E27FC236}">
                <a16:creationId xmlns:a16="http://schemas.microsoft.com/office/drawing/2014/main" id="{023E14E7-6BB0-5812-0B2A-51A98F2241B4}"/>
              </a:ext>
            </a:extLst>
          </p:cNvPr>
          <p:cNvPicPr>
            <a:picLocks noChangeAspect="1"/>
          </p:cNvPicPr>
          <p:nvPr/>
        </p:nvPicPr>
        <p:blipFill rotWithShape="1">
          <a:blip r:embed="rId2">
            <a:extLst>
              <a:ext uri="{28A0092B-C50C-407E-A947-70E740481C1C}">
                <a14:useLocalDpi xmlns:a14="http://schemas.microsoft.com/office/drawing/2010/main" val="0"/>
              </a:ext>
            </a:extLst>
          </a:blip>
          <a:srcRect l="18332" t="12236" r="12445" b="12313"/>
          <a:stretch/>
        </p:blipFill>
        <p:spPr>
          <a:xfrm>
            <a:off x="4285753" y="646605"/>
            <a:ext cx="3884211" cy="5478902"/>
          </a:xfrm>
          <a:prstGeom prst="rect">
            <a:avLst/>
          </a:prstGeom>
          <a:solidFill>
            <a:schemeClr val="tx1"/>
          </a:solidFill>
        </p:spPr>
      </p:pic>
      <p:pic>
        <p:nvPicPr>
          <p:cNvPr id="7" name="Picture 6">
            <a:extLst>
              <a:ext uri="{FF2B5EF4-FFF2-40B4-BE49-F238E27FC236}">
                <a16:creationId xmlns:a16="http://schemas.microsoft.com/office/drawing/2014/main" id="{F953679C-22D7-C976-27E6-A034CB8C7EDF}"/>
              </a:ext>
            </a:extLst>
          </p:cNvPr>
          <p:cNvPicPr>
            <a:picLocks noChangeAspect="1"/>
          </p:cNvPicPr>
          <p:nvPr/>
        </p:nvPicPr>
        <p:blipFill rotWithShape="1">
          <a:blip r:embed="rId3">
            <a:extLst>
              <a:ext uri="{28A0092B-C50C-407E-A947-70E740481C1C}">
                <a14:useLocalDpi xmlns:a14="http://schemas.microsoft.com/office/drawing/2010/main" val="0"/>
              </a:ext>
            </a:extLst>
          </a:blip>
          <a:srcRect l="18130" t="18196" r="33151" b="14638"/>
          <a:stretch/>
        </p:blipFill>
        <p:spPr>
          <a:xfrm>
            <a:off x="1103243" y="656304"/>
            <a:ext cx="3059965" cy="5459263"/>
          </a:xfrm>
          <a:prstGeom prst="rect">
            <a:avLst/>
          </a:prstGeom>
          <a:solidFill>
            <a:schemeClr val="tx1"/>
          </a:solidFill>
        </p:spPr>
      </p:pic>
    </p:spTree>
    <p:extLst>
      <p:ext uri="{BB962C8B-B14F-4D97-AF65-F5344CB8AC3E}">
        <p14:creationId xmlns:p14="http://schemas.microsoft.com/office/powerpoint/2010/main" val="3956122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42900" y="277351"/>
            <a:ext cx="8458200" cy="631961"/>
          </a:xfrm>
        </p:spPr>
        <p:txBody>
          <a:bodyPr>
            <a:normAutofit/>
          </a:bodyPr>
          <a:lstStyle/>
          <a:p>
            <a:pPr algn="ctr">
              <a:lnSpc>
                <a:spcPct val="90000"/>
              </a:lnSpc>
              <a:defRPr/>
            </a:pPr>
            <a:r>
              <a:rPr lang="en-US" sz="2800" dirty="0">
                <a:effectLst>
                  <a:outerShdw blurRad="50800" dist="38100" dir="2700000" algn="tl" rotWithShape="0">
                    <a:prstClr val="black">
                      <a:alpha val="40000"/>
                    </a:prstClr>
                  </a:outerShdw>
                </a:effectLst>
              </a:rPr>
              <a:t>County park assessments – in progress</a:t>
            </a:r>
          </a:p>
        </p:txBody>
      </p:sp>
      <p:sp>
        <p:nvSpPr>
          <p:cNvPr id="9218" name="Slide Number Placeholder 6"/>
          <p:cNvSpPr>
            <a:spLocks noGrp="1"/>
          </p:cNvSpPr>
          <p:nvPr>
            <p:ph type="sldNum" sz="quarter" idx="12"/>
          </p:nvPr>
        </p:nvSpPr>
        <p:spPr>
          <a:noFill/>
        </p:spPr>
        <p:txBody>
          <a:bodyPr/>
          <a:lstStyle/>
          <a:p>
            <a:fld id="{AC603469-9C89-4866-94D7-1886B62C38EF}" type="slidenum">
              <a:rPr lang="en-US" smtClean="0">
                <a:solidFill>
                  <a:schemeClr val="tx2">
                    <a:lumMod val="40000"/>
                    <a:lumOff val="60000"/>
                  </a:schemeClr>
                </a:solidFill>
                <a:effectLst>
                  <a:outerShdw blurRad="38100" dist="38100" dir="2700000" algn="tl">
                    <a:srgbClr val="000000">
                      <a:alpha val="43137"/>
                    </a:srgbClr>
                  </a:outerShdw>
                </a:effectLst>
              </a:rPr>
              <a:pPr/>
              <a:t>47</a:t>
            </a:fld>
            <a:endParaRPr lang="en-US" dirty="0">
              <a:solidFill>
                <a:schemeClr val="tx2">
                  <a:lumMod val="40000"/>
                  <a:lumOff val="60000"/>
                </a:schemeClr>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B974084-E25F-4190-C82D-1A3630D859BC}"/>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7529" b="50000"/>
          <a:stretch/>
        </p:blipFill>
        <p:spPr>
          <a:xfrm>
            <a:off x="582253" y="968183"/>
            <a:ext cx="3871409" cy="4932631"/>
          </a:xfrm>
          <a:prstGeom prst="rect">
            <a:avLst/>
          </a:prstGeom>
          <a:solidFill>
            <a:schemeClr val="tx1"/>
          </a:solidFill>
        </p:spPr>
      </p:pic>
      <p:pic>
        <p:nvPicPr>
          <p:cNvPr id="7" name="Picture 6">
            <a:extLst>
              <a:ext uri="{FF2B5EF4-FFF2-40B4-BE49-F238E27FC236}">
                <a16:creationId xmlns:a16="http://schemas.microsoft.com/office/drawing/2014/main" id="{408C235A-3911-18D6-F2D4-013C416542EF}"/>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r="48823" b="6726"/>
          <a:stretch/>
        </p:blipFill>
        <p:spPr>
          <a:xfrm>
            <a:off x="4572000" y="990416"/>
            <a:ext cx="3871409" cy="4910398"/>
          </a:xfrm>
          <a:prstGeom prst="rect">
            <a:avLst/>
          </a:prstGeom>
          <a:solidFill>
            <a:schemeClr val="tx1"/>
          </a:solidFill>
        </p:spPr>
      </p:pic>
    </p:spTree>
    <p:extLst>
      <p:ext uri="{BB962C8B-B14F-4D97-AF65-F5344CB8AC3E}">
        <p14:creationId xmlns:p14="http://schemas.microsoft.com/office/powerpoint/2010/main" val="2602049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354438" y="383785"/>
            <a:ext cx="8393649" cy="673880"/>
          </a:xfrm>
        </p:spPr>
        <p:txBody>
          <a:bodyPr>
            <a:normAutofit/>
          </a:bodyPr>
          <a:lstStyle/>
          <a:p>
            <a:pPr algn="ctr">
              <a:defRPr/>
            </a:pPr>
            <a:r>
              <a:rPr lang="en-US" sz="2800" dirty="0">
                <a:effectLst>
                  <a:outerShdw blurRad="50800" dist="38100" dir="2700000" algn="tl" rotWithShape="0">
                    <a:prstClr val="black">
                      <a:alpha val="40000"/>
                    </a:prstClr>
                  </a:outerShdw>
                </a:effectLst>
              </a:rPr>
              <a:t>Project financing options – in progress</a:t>
            </a:r>
          </a:p>
        </p:txBody>
      </p:sp>
      <p:graphicFrame>
        <p:nvGraphicFramePr>
          <p:cNvPr id="270339" name="Group 3"/>
          <p:cNvGraphicFramePr>
            <a:graphicFrameLocks noGrp="1"/>
          </p:cNvGraphicFramePr>
          <p:nvPr>
            <p:ph type="tbl" idx="1"/>
            <p:extLst>
              <p:ext uri="{D42A27DB-BD31-4B8C-83A1-F6EECF244321}">
                <p14:modId xmlns:p14="http://schemas.microsoft.com/office/powerpoint/2010/main" val="2826856797"/>
              </p:ext>
            </p:extLst>
          </p:nvPr>
        </p:nvGraphicFramePr>
        <p:xfrm>
          <a:off x="786985" y="1417550"/>
          <a:ext cx="7620000" cy="3657600"/>
        </p:xfrm>
        <a:graphic>
          <a:graphicData uri="http://schemas.openxmlformats.org/drawingml/2006/table">
            <a:tbl>
              <a:tblPr/>
              <a:tblGrid>
                <a:gridCol w="4440998">
                  <a:extLst>
                    <a:ext uri="{9D8B030D-6E8A-4147-A177-3AD203B41FA5}">
                      <a16:colId xmlns:a16="http://schemas.microsoft.com/office/drawing/2014/main" val="20000"/>
                    </a:ext>
                  </a:extLst>
                </a:gridCol>
                <a:gridCol w="3179002">
                  <a:extLst>
                    <a:ext uri="{9D8B030D-6E8A-4147-A177-3AD203B41FA5}">
                      <a16:colId xmlns:a16="http://schemas.microsoft.com/office/drawing/2014/main" val="20001"/>
                    </a:ext>
                  </a:extLst>
                </a:gridCol>
              </a:tblGrid>
              <a:tr h="357554">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kern="1200"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ea typeface="+mn-ea"/>
                          <a:cs typeface="+mn-cs"/>
                        </a:rPr>
                        <a:t>Conservation Futures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rPr>
                        <a:t>Acquire habitat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7554">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kern="1200"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ea typeface="+mn-ea"/>
                          <a:cs typeface="+mn-cs"/>
                        </a:rPr>
                        <a:t>Retail Sales &amp; Use Tax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rPr>
                        <a:t>Maintain parks, trails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554">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kern="1200"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ea typeface="+mn-ea"/>
                          <a:cs typeface="+mn-cs"/>
                        </a:rPr>
                        <a:t>Hotel/Motel Tax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rPr>
                        <a:t>Develop campgrounds, fair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7554">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kern="1200"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ea typeface="+mn-ea"/>
                          <a:cs typeface="+mn-cs"/>
                        </a:rPr>
                        <a:t>Local Option Vehicle License/Fuel Taxes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rPr>
                        <a:t>Develop trails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7554">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kern="1200"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ea typeface="+mn-ea"/>
                          <a:cs typeface="+mn-cs"/>
                        </a:rPr>
                        <a:t>REET 1,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rPr>
                        <a:t>Develop parks, trails, facilities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57554">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kern="1200"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ea typeface="+mn-ea"/>
                          <a:cs typeface="+mn-cs"/>
                        </a:rPr>
                        <a:t>RCO/ALEA/TEA21 Grants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rPr>
                        <a:t>Acquire/develop waterfront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7554">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kern="1200"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ea typeface="+mn-ea"/>
                          <a:cs typeface="+mn-cs"/>
                        </a:rPr>
                        <a:t>Partnerships w/Schools/Leagues/Self-Help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rPr>
                        <a:t>Improve courts, fields, playgrounds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57554">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kern="1200"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ea typeface="+mn-ea"/>
                          <a:cs typeface="+mn-cs"/>
                        </a:rPr>
                        <a:t>Volunteer – AmeriCorps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rPr>
                        <a:t>Maintain trails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57554">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kern="1200"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ea typeface="+mn-ea"/>
                          <a:cs typeface="+mn-cs"/>
                        </a:rPr>
                        <a:t>Levy lid lift combining capital and O/M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rPr>
                        <a:t>Maintain/develop parks, trails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57554">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kern="1200"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ea typeface="+mn-ea"/>
                          <a:cs typeface="+mn-cs"/>
                        </a:rPr>
                        <a:t>Lease-to-Own (LTO) 63:20 Nonprofit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80000"/>
                        <a:buFontTx/>
                        <a:buNone/>
                        <a:tabLst/>
                      </a:pPr>
                      <a:r>
                        <a:rPr kumimoji="0" lang="en-US" sz="1800" b="0" i="1" u="none" strike="noStrike" cap="none" normalizeH="0" baseline="0" dirty="0">
                          <a:ln>
                            <a:noFill/>
                          </a:ln>
                          <a:solidFill>
                            <a:schemeClr val="tx2">
                              <a:lumMod val="20000"/>
                              <a:lumOff val="80000"/>
                            </a:schemeClr>
                          </a:solidFill>
                          <a:effectLst>
                            <a:outerShdw blurRad="38100" dist="38100" dir="2700000" algn="tl">
                              <a:srgbClr val="000000"/>
                            </a:outerShdw>
                          </a:effectLst>
                          <a:latin typeface="Arial Narrow" pitchFamily="34" charset="0"/>
                        </a:rPr>
                        <a:t>Develop recreation facilities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33794" name="Slide Number Placeholder 5"/>
          <p:cNvSpPr>
            <a:spLocks noGrp="1"/>
          </p:cNvSpPr>
          <p:nvPr>
            <p:ph type="sldNum" sz="quarter" idx="12"/>
          </p:nvPr>
        </p:nvSpPr>
        <p:spPr>
          <a:noFill/>
        </p:spPr>
        <p:txBody>
          <a:bodyPr/>
          <a:lstStyle/>
          <a:p>
            <a:fld id="{63941688-9E5A-42F3-9229-0B32FCBE399D}" type="slidenum">
              <a:rPr lang="en-US" smtClean="0">
                <a:solidFill>
                  <a:schemeClr val="tx2">
                    <a:lumMod val="40000"/>
                    <a:lumOff val="60000"/>
                  </a:schemeClr>
                </a:solidFill>
                <a:effectLst>
                  <a:outerShdw blurRad="50800" dist="38100" dir="2700000" algn="tl" rotWithShape="0">
                    <a:prstClr val="black">
                      <a:alpha val="40000"/>
                    </a:prstClr>
                  </a:outerShdw>
                </a:effectLst>
              </a:rPr>
              <a:pPr/>
              <a:t>48</a:t>
            </a:fld>
            <a:endParaRPr lang="en-US" dirty="0">
              <a:solidFill>
                <a:schemeClr val="tx2">
                  <a:lumMod val="40000"/>
                  <a:lumOff val="60000"/>
                </a:schemeClr>
              </a:solidFill>
              <a:effectLst>
                <a:outerShdw blurRad="50800" dist="38100" dir="2700000" algn="tl" rotWithShape="0">
                  <a:prstClr val="black">
                    <a:alpha val="40000"/>
                  </a:prstClr>
                </a:outerShdw>
              </a:effectLst>
            </a:endParaRPr>
          </a:p>
        </p:txBody>
      </p:sp>
      <p:sp>
        <p:nvSpPr>
          <p:cNvPr id="270380" name="Text Box 44"/>
          <p:cNvSpPr txBox="1">
            <a:spLocks noChangeArrowheads="1"/>
          </p:cNvSpPr>
          <p:nvPr/>
        </p:nvSpPr>
        <p:spPr bwMode="auto">
          <a:xfrm>
            <a:off x="737706" y="985522"/>
            <a:ext cx="6999737" cy="369332"/>
          </a:xfrm>
          <a:prstGeom prst="rect">
            <a:avLst/>
          </a:prstGeom>
          <a:noFill/>
          <a:ln w="9525">
            <a:noFill/>
            <a:miter lim="800000"/>
            <a:headEnd/>
            <a:tailEnd/>
          </a:ln>
          <a:effectLst/>
        </p:spPr>
        <p:txBody>
          <a:bodyPr wrap="none">
            <a:spAutoFit/>
          </a:bodyPr>
          <a:lstStyle/>
          <a:p>
            <a:pPr>
              <a:defRPr/>
            </a:pPr>
            <a:r>
              <a:rPr lang="en-US" i="1" dirty="0">
                <a:solidFill>
                  <a:schemeClr val="tx2">
                    <a:lumMod val="60000"/>
                    <a:lumOff val="40000"/>
                  </a:schemeClr>
                </a:solidFill>
                <a:effectLst>
                  <a:outerShdw blurRad="38100" dist="38100" dir="2700000" algn="tl">
                    <a:srgbClr val="000000"/>
                  </a:outerShdw>
                </a:effectLst>
              </a:rPr>
              <a:t>Revenues from alternative tools:                             Possible applications:</a:t>
            </a:r>
          </a:p>
        </p:txBody>
      </p:sp>
    </p:spTree>
    <p:extLst>
      <p:ext uri="{BB962C8B-B14F-4D97-AF65-F5344CB8AC3E}">
        <p14:creationId xmlns:p14="http://schemas.microsoft.com/office/powerpoint/2010/main" val="3236195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174655" y="2504660"/>
            <a:ext cx="8794690" cy="659129"/>
          </a:xfrm>
        </p:spPr>
        <p:txBody>
          <a:bodyPr>
            <a:normAutofit/>
          </a:bodyPr>
          <a:lstStyle/>
          <a:p>
            <a:pPr algn="ctr">
              <a:defRPr/>
            </a:pPr>
            <a:r>
              <a:rPr lang="en-US" sz="2800" dirty="0">
                <a:effectLst>
                  <a:outerShdw blurRad="50800" dist="38100" dir="2700000" algn="tl" rotWithShape="0">
                    <a:prstClr val="black">
                      <a:alpha val="40000"/>
                    </a:prstClr>
                  </a:outerShdw>
                </a:effectLst>
              </a:rPr>
              <a:t>Questions?</a:t>
            </a:r>
          </a:p>
        </p:txBody>
      </p:sp>
      <p:sp>
        <p:nvSpPr>
          <p:cNvPr id="29698" name="Slide Number Placeholder 6"/>
          <p:cNvSpPr>
            <a:spLocks noGrp="1"/>
          </p:cNvSpPr>
          <p:nvPr>
            <p:ph type="sldNum" sz="quarter" idx="12"/>
          </p:nvPr>
        </p:nvSpPr>
        <p:spPr>
          <a:noFill/>
        </p:spPr>
        <p:txBody>
          <a:bodyPr/>
          <a:lstStyle/>
          <a:p>
            <a:fld id="{C0BF3DA6-0BFA-4967-91AB-C274475B7EA9}" type="slidenum">
              <a:rPr lang="en-US" smtClean="0">
                <a:solidFill>
                  <a:schemeClr val="tx2">
                    <a:lumMod val="40000"/>
                    <a:lumOff val="60000"/>
                  </a:schemeClr>
                </a:solidFill>
                <a:effectLst>
                  <a:outerShdw blurRad="50800" dist="38100" dir="2700000" algn="tl" rotWithShape="0">
                    <a:prstClr val="black">
                      <a:alpha val="40000"/>
                    </a:prstClr>
                  </a:outerShdw>
                </a:effectLst>
              </a:rPr>
              <a:pPr/>
              <a:t>49</a:t>
            </a:fld>
            <a:endParaRPr lang="en-US" dirty="0">
              <a:solidFill>
                <a:schemeClr val="tx2">
                  <a:lumMod val="40000"/>
                  <a:lumOff val="60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9773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700708" y="166031"/>
            <a:ext cx="7742582" cy="525989"/>
          </a:xfrm>
        </p:spPr>
        <p:txBody>
          <a:bodyPr>
            <a:noAutofit/>
          </a:bodyPr>
          <a:lstStyle/>
          <a:p>
            <a:pPr algn="ctr">
              <a:defRPr/>
            </a:pPr>
            <a:r>
              <a:rPr lang="en-US" sz="2400" dirty="0">
                <a:effectLst>
                  <a:outerShdw blurRad="50800" dist="38100" dir="2700000" algn="tl" rotWithShape="0">
                    <a:prstClr val="black">
                      <a:alpha val="40000"/>
                    </a:prstClr>
                  </a:outerShdw>
                </a:effectLst>
              </a:rPr>
              <a:t>Number of people in household</a:t>
            </a:r>
            <a:endParaRPr lang="en-US" sz="20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5</a:t>
            </a:fld>
            <a:endParaRPr lang="en-US" dirty="0">
              <a:solidFill>
                <a:schemeClr val="tx2">
                  <a:lumMod val="40000"/>
                  <a:lumOff val="60000"/>
                </a:schemeClr>
              </a:solidFill>
              <a:effectLst>
                <a:outerShdw blurRad="38100" dist="38100" dir="2700000" algn="tl">
                  <a:srgbClr val="000000">
                    <a:alpha val="43137"/>
                  </a:srgbClr>
                </a:outerShdw>
              </a:effectLst>
            </a:endParaRP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4181953375"/>
              </p:ext>
            </p:extLst>
          </p:nvPr>
        </p:nvGraphicFramePr>
        <p:xfrm>
          <a:off x="700708" y="831168"/>
          <a:ext cx="7742582" cy="1854200"/>
        </p:xfrm>
        <a:graphic>
          <a:graphicData uri="http://schemas.openxmlformats.org/drawingml/2006/table">
            <a:tbl>
              <a:tblPr firstRow="1" bandRow="1">
                <a:tableStyleId>{5C22544A-7EE6-4342-B048-85BDC9FD1C3A}</a:tableStyleId>
              </a:tblPr>
              <a:tblGrid>
                <a:gridCol w="6773518">
                  <a:extLst>
                    <a:ext uri="{9D8B030D-6E8A-4147-A177-3AD203B41FA5}">
                      <a16:colId xmlns:a16="http://schemas.microsoft.com/office/drawing/2014/main" val="1608213700"/>
                    </a:ext>
                  </a:extLst>
                </a:gridCol>
                <a:gridCol w="969064">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Number household members</a:t>
                      </a:r>
                    </a:p>
                  </a:txBody>
                  <a:tcPr>
                    <a:noFill/>
                  </a:tcPr>
                </a:tc>
                <a:tc>
                  <a:txBody>
                    <a:bodyPr/>
                    <a:lstStyle/>
                    <a:p>
                      <a:pPr algn="r"/>
                      <a:r>
                        <a:rPr lang="en-US" b="0" i="1" dirty="0">
                          <a:solidFill>
                            <a:schemeClr val="bg2">
                              <a:lumMod val="50000"/>
                              <a:lumOff val="50000"/>
                            </a:schemeClr>
                          </a:solidFill>
                        </a:rPr>
                        <a:t>Average</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20000"/>
                              <a:lumOff val="80000"/>
                            </a:schemeClr>
                          </a:solidFill>
                        </a:rPr>
                        <a:t>Total household members</a:t>
                      </a:r>
                    </a:p>
                  </a:txBody>
                  <a:tcPr>
                    <a:noFill/>
                  </a:tcPr>
                </a:tc>
                <a:tc>
                  <a:txBody>
                    <a:bodyPr/>
                    <a:lstStyle/>
                    <a:p>
                      <a:pPr algn="r"/>
                      <a:r>
                        <a:rPr lang="en-US" i="1" dirty="0">
                          <a:solidFill>
                            <a:schemeClr val="tx2">
                              <a:lumMod val="20000"/>
                              <a:lumOff val="80000"/>
                            </a:schemeClr>
                          </a:solidFill>
                        </a:rPr>
                        <a:t>2.27</a:t>
                      </a:r>
                    </a:p>
                  </a:txBody>
                  <a:tcPr>
                    <a:noFill/>
                  </a:tcPr>
                </a:tc>
                <a:extLst>
                  <a:ext uri="{0D108BD9-81ED-4DB2-BD59-A6C34878D82A}">
                    <a16:rowId xmlns:a16="http://schemas.microsoft.com/office/drawing/2014/main" val="631151366"/>
                  </a:ext>
                </a:extLst>
              </a:tr>
              <a:tr h="370840">
                <a:tc>
                  <a:txBody>
                    <a:bodyPr/>
                    <a:lstStyle/>
                    <a:p>
                      <a:r>
                        <a:rPr lang="en-US" i="1" dirty="0">
                          <a:solidFill>
                            <a:schemeClr val="bg2">
                              <a:lumMod val="50000"/>
                              <a:lumOff val="50000"/>
                            </a:schemeClr>
                          </a:solidFill>
                        </a:rPr>
                        <a:t>Household members under age 18</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0.29</a:t>
                      </a:r>
                    </a:p>
                  </a:txBody>
                  <a:tcPr>
                    <a:noFill/>
                  </a:tcPr>
                </a:tc>
                <a:extLst>
                  <a:ext uri="{0D108BD9-81ED-4DB2-BD59-A6C34878D82A}">
                    <a16:rowId xmlns:a16="http://schemas.microsoft.com/office/drawing/2014/main" val="3332611823"/>
                  </a:ext>
                </a:extLst>
              </a:tr>
              <a:tr h="370840">
                <a:tc>
                  <a:txBody>
                    <a:bodyPr/>
                    <a:lstStyle/>
                    <a:p>
                      <a:r>
                        <a:rPr lang="en-US" i="1" dirty="0">
                          <a:solidFill>
                            <a:schemeClr val="tx2">
                              <a:lumMod val="20000"/>
                              <a:lumOff val="80000"/>
                            </a:schemeClr>
                          </a:solidFill>
                        </a:rPr>
                        <a:t>Household members aged 19-64</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1.09</a:t>
                      </a:r>
                    </a:p>
                  </a:txBody>
                  <a:tcPr>
                    <a:noFill/>
                  </a:tcPr>
                </a:tc>
                <a:extLst>
                  <a:ext uri="{0D108BD9-81ED-4DB2-BD59-A6C34878D82A}">
                    <a16:rowId xmlns:a16="http://schemas.microsoft.com/office/drawing/2014/main" val="1065388720"/>
                  </a:ext>
                </a:extLst>
              </a:tr>
              <a:tr h="370840">
                <a:tc>
                  <a:txBody>
                    <a:bodyPr/>
                    <a:lstStyle/>
                    <a:p>
                      <a:r>
                        <a:rPr lang="en-US" i="1" dirty="0">
                          <a:solidFill>
                            <a:schemeClr val="tx2">
                              <a:lumMod val="60000"/>
                              <a:lumOff val="40000"/>
                            </a:schemeClr>
                          </a:solidFill>
                        </a:rPr>
                        <a:t>Household members over age 65+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60000"/>
                              <a:lumOff val="40000"/>
                            </a:schemeClr>
                          </a:solidFill>
                          <a:effectLst/>
                          <a:uLnTx/>
                          <a:uFillTx/>
                          <a:latin typeface="Calibri"/>
                          <a:ea typeface="+mn-ea"/>
                          <a:cs typeface="+mn-cs"/>
                        </a:rPr>
                        <a:t>1.26</a:t>
                      </a:r>
                    </a:p>
                  </a:txBody>
                  <a:tcPr>
                    <a:noFill/>
                  </a:tcPr>
                </a:tc>
                <a:extLst>
                  <a:ext uri="{0D108BD9-81ED-4DB2-BD59-A6C34878D82A}">
                    <a16:rowId xmlns:a16="http://schemas.microsoft.com/office/drawing/2014/main" val="2293260215"/>
                  </a:ext>
                </a:extLst>
              </a:tr>
            </a:tbl>
          </a:graphicData>
        </a:graphic>
      </p:graphicFrame>
      <p:sp>
        <p:nvSpPr>
          <p:cNvPr id="3" name="Rectangle 2">
            <a:extLst>
              <a:ext uri="{FF2B5EF4-FFF2-40B4-BE49-F238E27FC236}">
                <a16:creationId xmlns:a16="http://schemas.microsoft.com/office/drawing/2014/main" id="{6F932BA1-85F5-6302-8D2F-2C8AA32DEDE5}"/>
              </a:ext>
            </a:extLst>
          </p:cNvPr>
          <p:cNvSpPr txBox="1">
            <a:spLocks noChangeArrowheads="1"/>
          </p:cNvSpPr>
          <p:nvPr/>
        </p:nvSpPr>
        <p:spPr>
          <a:xfrm>
            <a:off x="700708" y="2650815"/>
            <a:ext cx="7742582" cy="525989"/>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400">
                <a:effectLst>
                  <a:outerShdw blurRad="50800" dist="38100" dir="2700000" algn="tl" rotWithShape="0">
                    <a:prstClr val="black">
                      <a:alpha val="40000"/>
                    </a:prstClr>
                  </a:outerShdw>
                </a:effectLst>
              </a:rPr>
              <a:t>Age group</a:t>
            </a:r>
            <a:endParaRPr lang="en-US" sz="2000" dirty="0">
              <a:effectLst>
                <a:outerShdw blurRad="50800" dist="38100" dir="2700000" algn="tl" rotWithShape="0">
                  <a:prstClr val="black">
                    <a:alpha val="40000"/>
                  </a:prstClr>
                </a:outerShdw>
              </a:effectLst>
            </a:endParaRPr>
          </a:p>
        </p:txBody>
      </p:sp>
      <p:graphicFrame>
        <p:nvGraphicFramePr>
          <p:cNvPr id="4" name="Table 5">
            <a:extLst>
              <a:ext uri="{FF2B5EF4-FFF2-40B4-BE49-F238E27FC236}">
                <a16:creationId xmlns:a16="http://schemas.microsoft.com/office/drawing/2014/main" id="{D601F58C-992A-0585-7C19-7BFE2D8959F8}"/>
              </a:ext>
            </a:extLst>
          </p:cNvPr>
          <p:cNvGraphicFramePr>
            <a:graphicFrameLocks noGrp="1"/>
          </p:cNvGraphicFramePr>
          <p:nvPr>
            <p:extLst>
              <p:ext uri="{D42A27DB-BD31-4B8C-83A1-F6EECF244321}">
                <p14:modId xmlns:p14="http://schemas.microsoft.com/office/powerpoint/2010/main" val="1244225388"/>
              </p:ext>
            </p:extLst>
          </p:nvPr>
        </p:nvGraphicFramePr>
        <p:xfrm>
          <a:off x="700708" y="3315952"/>
          <a:ext cx="7742582" cy="296672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Age groups of survey respondent</a:t>
                      </a:r>
                    </a:p>
                  </a:txBody>
                  <a:tcPr>
                    <a:noFill/>
                  </a:tcPr>
                </a:tc>
                <a:tc>
                  <a:txBody>
                    <a:bodyPr/>
                    <a:lstStyle/>
                    <a:p>
                      <a:pPr algn="r"/>
                      <a:r>
                        <a:rPr lang="en-US" b="0" i="1" dirty="0">
                          <a:solidFill>
                            <a:schemeClr val="bg2">
                              <a:lumMod val="50000"/>
                              <a:lumOff val="50000"/>
                            </a:schemeClr>
                          </a:solidFill>
                        </a:rPr>
                        <a:t>Percent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bg2">
                              <a:lumMod val="50000"/>
                              <a:lumOff val="50000"/>
                            </a:schemeClr>
                          </a:solidFill>
                        </a:rPr>
                        <a:t>10-14</a:t>
                      </a:r>
                    </a:p>
                  </a:txBody>
                  <a:tcPr>
                    <a:noFill/>
                  </a:tcPr>
                </a:tc>
                <a:tc>
                  <a:txBody>
                    <a:bodyPr/>
                    <a:lstStyle/>
                    <a:p>
                      <a:pPr algn="r"/>
                      <a:r>
                        <a:rPr lang="en-US" i="1" dirty="0">
                          <a:solidFill>
                            <a:schemeClr val="bg2">
                              <a:lumMod val="50000"/>
                              <a:lumOff val="50000"/>
                            </a:schemeClr>
                          </a:solidFill>
                        </a:rPr>
                        <a:t>0%</a:t>
                      </a:r>
                    </a:p>
                  </a:txBody>
                  <a:tcPr>
                    <a:noFill/>
                  </a:tcPr>
                </a:tc>
                <a:extLst>
                  <a:ext uri="{0D108BD9-81ED-4DB2-BD59-A6C34878D82A}">
                    <a16:rowId xmlns:a16="http://schemas.microsoft.com/office/drawing/2014/main" val="631151366"/>
                  </a:ext>
                </a:extLst>
              </a:tr>
              <a:tr h="370840">
                <a:tc>
                  <a:txBody>
                    <a:bodyPr/>
                    <a:lstStyle/>
                    <a:p>
                      <a:r>
                        <a:rPr lang="en-US" i="1" dirty="0">
                          <a:solidFill>
                            <a:schemeClr val="bg2">
                              <a:lumMod val="50000"/>
                              <a:lumOff val="50000"/>
                            </a:schemeClr>
                          </a:solidFill>
                        </a:rPr>
                        <a:t>15-18</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0%</a:t>
                      </a:r>
                    </a:p>
                  </a:txBody>
                  <a:tcPr>
                    <a:noFill/>
                  </a:tcPr>
                </a:tc>
                <a:extLst>
                  <a:ext uri="{0D108BD9-81ED-4DB2-BD59-A6C34878D82A}">
                    <a16:rowId xmlns:a16="http://schemas.microsoft.com/office/drawing/2014/main" val="3332611823"/>
                  </a:ext>
                </a:extLst>
              </a:tr>
              <a:tr h="370840">
                <a:tc>
                  <a:txBody>
                    <a:bodyPr/>
                    <a:lstStyle/>
                    <a:p>
                      <a:r>
                        <a:rPr lang="en-US" i="1" dirty="0">
                          <a:solidFill>
                            <a:schemeClr val="bg2">
                              <a:lumMod val="50000"/>
                              <a:lumOff val="50000"/>
                            </a:schemeClr>
                          </a:solidFill>
                        </a:rPr>
                        <a:t>19-25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0%</a:t>
                      </a:r>
                    </a:p>
                  </a:txBody>
                  <a:tcPr>
                    <a:noFill/>
                  </a:tcPr>
                </a:tc>
                <a:extLst>
                  <a:ext uri="{0D108BD9-81ED-4DB2-BD59-A6C34878D82A}">
                    <a16:rowId xmlns:a16="http://schemas.microsoft.com/office/drawing/2014/main" val="1065388720"/>
                  </a:ext>
                </a:extLst>
              </a:tr>
              <a:tr h="370840">
                <a:tc>
                  <a:txBody>
                    <a:bodyPr/>
                    <a:lstStyle/>
                    <a:p>
                      <a:r>
                        <a:rPr lang="en-US" i="1" dirty="0">
                          <a:solidFill>
                            <a:schemeClr val="tx2">
                              <a:lumMod val="20000"/>
                              <a:lumOff val="80000"/>
                            </a:schemeClr>
                          </a:solidFill>
                        </a:rPr>
                        <a:t>26-40</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8%</a:t>
                      </a:r>
                    </a:p>
                  </a:txBody>
                  <a:tcPr>
                    <a:noFill/>
                  </a:tcPr>
                </a:tc>
                <a:extLst>
                  <a:ext uri="{0D108BD9-81ED-4DB2-BD59-A6C34878D82A}">
                    <a16:rowId xmlns:a16="http://schemas.microsoft.com/office/drawing/2014/main" val="2293260215"/>
                  </a:ext>
                </a:extLst>
              </a:tr>
              <a:tr h="370840">
                <a:tc>
                  <a:txBody>
                    <a:bodyPr/>
                    <a:lstStyle/>
                    <a:p>
                      <a:r>
                        <a:rPr lang="en-US" i="1" dirty="0">
                          <a:solidFill>
                            <a:schemeClr val="tx2">
                              <a:lumMod val="20000"/>
                              <a:lumOff val="80000"/>
                            </a:schemeClr>
                          </a:solidFill>
                        </a:rPr>
                        <a:t>41-55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13%</a:t>
                      </a:r>
                    </a:p>
                  </a:txBody>
                  <a:tcPr>
                    <a:noFill/>
                  </a:tcPr>
                </a:tc>
                <a:extLst>
                  <a:ext uri="{0D108BD9-81ED-4DB2-BD59-A6C34878D82A}">
                    <a16:rowId xmlns:a16="http://schemas.microsoft.com/office/drawing/2014/main" val="3500738971"/>
                  </a:ext>
                </a:extLst>
              </a:tr>
              <a:tr h="370840">
                <a:tc>
                  <a:txBody>
                    <a:bodyPr/>
                    <a:lstStyle/>
                    <a:p>
                      <a:r>
                        <a:rPr lang="en-US" i="1" dirty="0">
                          <a:solidFill>
                            <a:schemeClr val="tx2">
                              <a:lumMod val="20000"/>
                              <a:lumOff val="80000"/>
                            </a:schemeClr>
                          </a:solidFill>
                        </a:rPr>
                        <a:t>56-65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19%</a:t>
                      </a:r>
                    </a:p>
                  </a:txBody>
                  <a:tcPr>
                    <a:noFill/>
                  </a:tcPr>
                </a:tc>
                <a:extLst>
                  <a:ext uri="{0D108BD9-81ED-4DB2-BD59-A6C34878D82A}">
                    <a16:rowId xmlns:a16="http://schemas.microsoft.com/office/drawing/2014/main" val="128993676"/>
                  </a:ext>
                </a:extLst>
              </a:tr>
              <a:tr h="370840">
                <a:tc>
                  <a:txBody>
                    <a:bodyPr/>
                    <a:lstStyle/>
                    <a:p>
                      <a:r>
                        <a:rPr lang="en-US" i="1" dirty="0">
                          <a:solidFill>
                            <a:schemeClr val="tx2">
                              <a:lumMod val="60000"/>
                              <a:lumOff val="40000"/>
                            </a:schemeClr>
                          </a:solidFill>
                        </a:rPr>
                        <a:t>65+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60000"/>
                              <a:lumOff val="40000"/>
                            </a:schemeClr>
                          </a:solidFill>
                          <a:effectLst/>
                          <a:uLnTx/>
                          <a:uFillTx/>
                          <a:latin typeface="Calibri"/>
                          <a:ea typeface="+mn-ea"/>
                          <a:cs typeface="+mn-cs"/>
                        </a:rPr>
                        <a:t>61%</a:t>
                      </a:r>
                    </a:p>
                  </a:txBody>
                  <a:tcPr>
                    <a:noFill/>
                  </a:tcPr>
                </a:tc>
                <a:extLst>
                  <a:ext uri="{0D108BD9-81ED-4DB2-BD59-A6C34878D82A}">
                    <a16:rowId xmlns:a16="http://schemas.microsoft.com/office/drawing/2014/main" val="1239384004"/>
                  </a:ext>
                </a:extLst>
              </a:tr>
            </a:tbl>
          </a:graphicData>
        </a:graphic>
      </p:graphicFrame>
    </p:spTree>
    <p:extLst>
      <p:ext uri="{BB962C8B-B14F-4D97-AF65-F5344CB8AC3E}">
        <p14:creationId xmlns:p14="http://schemas.microsoft.com/office/powerpoint/2010/main" val="546651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700708" y="1169884"/>
            <a:ext cx="7742582" cy="525989"/>
          </a:xfrm>
        </p:spPr>
        <p:txBody>
          <a:bodyPr>
            <a:noAutofit/>
          </a:bodyPr>
          <a:lstStyle/>
          <a:p>
            <a:pPr algn="ctr">
              <a:defRPr/>
            </a:pPr>
            <a:r>
              <a:rPr lang="en-US" sz="2400" dirty="0">
                <a:effectLst>
                  <a:outerShdw blurRad="50800" dist="38100" dir="2700000" algn="tl" rotWithShape="0">
                    <a:prstClr val="black">
                      <a:alpha val="40000"/>
                    </a:prstClr>
                  </a:outerShdw>
                </a:effectLst>
              </a:rPr>
              <a:t>Language spoken at home</a:t>
            </a:r>
            <a:endParaRPr lang="en-US" sz="20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6</a:t>
            </a:fld>
            <a:endParaRPr lang="en-US" dirty="0">
              <a:solidFill>
                <a:schemeClr val="tx2">
                  <a:lumMod val="40000"/>
                  <a:lumOff val="60000"/>
                </a:schemeClr>
              </a:solidFill>
              <a:effectLst>
                <a:outerShdw blurRad="38100" dist="38100" dir="2700000" algn="tl">
                  <a:srgbClr val="000000">
                    <a:alpha val="43137"/>
                  </a:srgbClr>
                </a:outerShdw>
              </a:effectLst>
            </a:endParaRP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2533843909"/>
              </p:ext>
            </p:extLst>
          </p:nvPr>
        </p:nvGraphicFramePr>
        <p:xfrm>
          <a:off x="700708" y="1835021"/>
          <a:ext cx="7742582" cy="370840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Languages spoken at home</a:t>
                      </a:r>
                    </a:p>
                  </a:txBody>
                  <a:tcPr>
                    <a:noFill/>
                  </a:tcPr>
                </a:tc>
                <a:tc>
                  <a:txBody>
                    <a:bodyPr/>
                    <a:lstStyle/>
                    <a:p>
                      <a:pPr algn="r"/>
                      <a:r>
                        <a:rPr lang="en-US" b="0" i="1" dirty="0">
                          <a:solidFill>
                            <a:schemeClr val="bg2">
                              <a:lumMod val="50000"/>
                              <a:lumOff val="50000"/>
                            </a:schemeClr>
                          </a:solidFill>
                        </a:rPr>
                        <a:t>Percent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60000"/>
                              <a:lumOff val="40000"/>
                            </a:schemeClr>
                          </a:solidFill>
                        </a:rPr>
                        <a:t>English</a:t>
                      </a:r>
                    </a:p>
                  </a:txBody>
                  <a:tcPr>
                    <a:noFill/>
                  </a:tcPr>
                </a:tc>
                <a:tc>
                  <a:txBody>
                    <a:bodyPr/>
                    <a:lstStyle/>
                    <a:p>
                      <a:pPr algn="r"/>
                      <a:r>
                        <a:rPr lang="en-US" i="1" dirty="0">
                          <a:solidFill>
                            <a:schemeClr val="tx2">
                              <a:lumMod val="60000"/>
                              <a:lumOff val="40000"/>
                            </a:schemeClr>
                          </a:solidFill>
                        </a:rPr>
                        <a:t>97%</a:t>
                      </a:r>
                    </a:p>
                  </a:txBody>
                  <a:tcPr>
                    <a:noFill/>
                  </a:tcPr>
                </a:tc>
                <a:extLst>
                  <a:ext uri="{0D108BD9-81ED-4DB2-BD59-A6C34878D82A}">
                    <a16:rowId xmlns:a16="http://schemas.microsoft.com/office/drawing/2014/main" val="631151366"/>
                  </a:ext>
                </a:extLst>
              </a:tr>
              <a:tr h="370840">
                <a:tc>
                  <a:txBody>
                    <a:bodyPr/>
                    <a:lstStyle/>
                    <a:p>
                      <a:r>
                        <a:rPr lang="en-US" i="1" dirty="0">
                          <a:solidFill>
                            <a:schemeClr val="bg2">
                              <a:lumMod val="50000"/>
                              <a:lumOff val="50000"/>
                            </a:schemeClr>
                          </a:solidFill>
                        </a:rPr>
                        <a:t>Spanish</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0%</a:t>
                      </a:r>
                    </a:p>
                  </a:txBody>
                  <a:tcPr>
                    <a:noFill/>
                  </a:tcPr>
                </a:tc>
                <a:extLst>
                  <a:ext uri="{0D108BD9-81ED-4DB2-BD59-A6C34878D82A}">
                    <a16:rowId xmlns:a16="http://schemas.microsoft.com/office/drawing/2014/main" val="3332611823"/>
                  </a:ext>
                </a:extLst>
              </a:tr>
              <a:tr h="370840">
                <a:tc>
                  <a:txBody>
                    <a:bodyPr/>
                    <a:lstStyle/>
                    <a:p>
                      <a:r>
                        <a:rPr lang="en-US" i="1" dirty="0">
                          <a:solidFill>
                            <a:schemeClr val="bg2">
                              <a:lumMod val="50000"/>
                              <a:lumOff val="50000"/>
                            </a:schemeClr>
                          </a:solidFill>
                        </a:rPr>
                        <a:t>Russian</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0%</a:t>
                      </a:r>
                    </a:p>
                  </a:txBody>
                  <a:tcPr>
                    <a:noFill/>
                  </a:tcPr>
                </a:tc>
                <a:extLst>
                  <a:ext uri="{0D108BD9-81ED-4DB2-BD59-A6C34878D82A}">
                    <a16:rowId xmlns:a16="http://schemas.microsoft.com/office/drawing/2014/main" val="1065388720"/>
                  </a:ext>
                </a:extLst>
              </a:tr>
              <a:tr h="370840">
                <a:tc>
                  <a:txBody>
                    <a:bodyPr/>
                    <a:lstStyle/>
                    <a:p>
                      <a:r>
                        <a:rPr lang="en-US" i="1" dirty="0">
                          <a:solidFill>
                            <a:schemeClr val="bg2">
                              <a:lumMod val="50000"/>
                              <a:lumOff val="50000"/>
                            </a:schemeClr>
                          </a:solidFill>
                        </a:rPr>
                        <a:t>Vietnamese</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0%</a:t>
                      </a:r>
                    </a:p>
                  </a:txBody>
                  <a:tcPr>
                    <a:noFill/>
                  </a:tcPr>
                </a:tc>
                <a:extLst>
                  <a:ext uri="{0D108BD9-81ED-4DB2-BD59-A6C34878D82A}">
                    <a16:rowId xmlns:a16="http://schemas.microsoft.com/office/drawing/2014/main" val="2293260215"/>
                  </a:ext>
                </a:extLst>
              </a:tr>
              <a:tr h="370840">
                <a:tc>
                  <a:txBody>
                    <a:bodyPr/>
                    <a:lstStyle/>
                    <a:p>
                      <a:r>
                        <a:rPr lang="en-US" i="1" dirty="0">
                          <a:solidFill>
                            <a:schemeClr val="bg2">
                              <a:lumMod val="50000"/>
                              <a:lumOff val="50000"/>
                            </a:schemeClr>
                          </a:solidFill>
                        </a:rPr>
                        <a:t>Chinese</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0%</a:t>
                      </a:r>
                    </a:p>
                  </a:txBody>
                  <a:tcPr>
                    <a:noFill/>
                  </a:tcPr>
                </a:tc>
                <a:extLst>
                  <a:ext uri="{0D108BD9-81ED-4DB2-BD59-A6C34878D82A}">
                    <a16:rowId xmlns:a16="http://schemas.microsoft.com/office/drawing/2014/main" val="3500738971"/>
                  </a:ext>
                </a:extLst>
              </a:tr>
              <a:tr h="370840">
                <a:tc>
                  <a:txBody>
                    <a:bodyPr/>
                    <a:lstStyle/>
                    <a:p>
                      <a:r>
                        <a:rPr lang="en-US" i="1" dirty="0">
                          <a:solidFill>
                            <a:schemeClr val="tx2">
                              <a:lumMod val="20000"/>
                              <a:lumOff val="80000"/>
                            </a:schemeClr>
                          </a:solidFill>
                        </a:rPr>
                        <a:t>Japanese</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a:t>
                      </a:r>
                    </a:p>
                  </a:txBody>
                  <a:tcPr>
                    <a:noFill/>
                  </a:tcPr>
                </a:tc>
                <a:extLst>
                  <a:ext uri="{0D108BD9-81ED-4DB2-BD59-A6C34878D82A}">
                    <a16:rowId xmlns:a16="http://schemas.microsoft.com/office/drawing/2014/main" val="128993676"/>
                  </a:ext>
                </a:extLst>
              </a:tr>
              <a:tr h="370840">
                <a:tc>
                  <a:txBody>
                    <a:bodyPr/>
                    <a:lstStyle/>
                    <a:p>
                      <a:r>
                        <a:rPr lang="en-US" i="1" dirty="0">
                          <a:solidFill>
                            <a:schemeClr val="bg2">
                              <a:lumMod val="50000"/>
                              <a:lumOff val="50000"/>
                            </a:schemeClr>
                          </a:solidFill>
                        </a:rPr>
                        <a:t>Korean</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0%</a:t>
                      </a:r>
                    </a:p>
                  </a:txBody>
                  <a:tcPr>
                    <a:noFill/>
                  </a:tcPr>
                </a:tc>
                <a:extLst>
                  <a:ext uri="{0D108BD9-81ED-4DB2-BD59-A6C34878D82A}">
                    <a16:rowId xmlns:a16="http://schemas.microsoft.com/office/drawing/2014/main" val="1239384004"/>
                  </a:ext>
                </a:extLst>
              </a:tr>
              <a:tr h="370840">
                <a:tc>
                  <a:txBody>
                    <a:bodyPr/>
                    <a:lstStyle/>
                    <a:p>
                      <a:r>
                        <a:rPr lang="en-US" i="1" dirty="0">
                          <a:solidFill>
                            <a:schemeClr val="bg2">
                              <a:lumMod val="50000"/>
                              <a:lumOff val="50000"/>
                            </a:schemeClr>
                          </a:solidFill>
                        </a:rPr>
                        <a:t>Pacific Island</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0%</a:t>
                      </a:r>
                    </a:p>
                  </a:txBody>
                  <a:tcPr>
                    <a:noFill/>
                  </a:tcPr>
                </a:tc>
                <a:extLst>
                  <a:ext uri="{0D108BD9-81ED-4DB2-BD59-A6C34878D82A}">
                    <a16:rowId xmlns:a16="http://schemas.microsoft.com/office/drawing/2014/main" val="1229975694"/>
                  </a:ext>
                </a:extLst>
              </a:tr>
              <a:tr h="370840">
                <a:tc>
                  <a:txBody>
                    <a:bodyPr/>
                    <a:lstStyle/>
                    <a:p>
                      <a:r>
                        <a:rPr lang="en-US" i="1" dirty="0">
                          <a:solidFill>
                            <a:schemeClr val="tx2">
                              <a:lumMod val="20000"/>
                              <a:lumOff val="80000"/>
                            </a:schemeClr>
                          </a:solidFill>
                        </a:rPr>
                        <a:t>Other</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2%</a:t>
                      </a:r>
                    </a:p>
                  </a:txBody>
                  <a:tcPr>
                    <a:noFill/>
                  </a:tcPr>
                </a:tc>
                <a:extLst>
                  <a:ext uri="{0D108BD9-81ED-4DB2-BD59-A6C34878D82A}">
                    <a16:rowId xmlns:a16="http://schemas.microsoft.com/office/drawing/2014/main" val="3250127228"/>
                  </a:ext>
                </a:extLst>
              </a:tr>
            </a:tbl>
          </a:graphicData>
        </a:graphic>
      </p:graphicFrame>
    </p:spTree>
    <p:extLst>
      <p:ext uri="{BB962C8B-B14F-4D97-AF65-F5344CB8AC3E}">
        <p14:creationId xmlns:p14="http://schemas.microsoft.com/office/powerpoint/2010/main" val="2036321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700708" y="961160"/>
            <a:ext cx="7742582" cy="525989"/>
          </a:xfrm>
        </p:spPr>
        <p:txBody>
          <a:bodyPr>
            <a:noAutofit/>
          </a:bodyPr>
          <a:lstStyle/>
          <a:p>
            <a:pPr algn="ctr">
              <a:defRPr/>
            </a:pPr>
            <a:r>
              <a:rPr lang="en-US" sz="2400" dirty="0">
                <a:effectLst>
                  <a:outerShdw blurRad="50800" dist="38100" dir="2700000" algn="tl" rotWithShape="0">
                    <a:prstClr val="black">
                      <a:alpha val="40000"/>
                    </a:prstClr>
                  </a:outerShdw>
                </a:effectLst>
              </a:rPr>
              <a:t>Gender</a:t>
            </a:r>
            <a:endParaRPr lang="en-US" sz="20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7</a:t>
            </a:fld>
            <a:endParaRPr lang="en-US" dirty="0">
              <a:solidFill>
                <a:schemeClr val="tx2">
                  <a:lumMod val="40000"/>
                  <a:lumOff val="60000"/>
                </a:schemeClr>
              </a:solidFill>
              <a:effectLst>
                <a:outerShdw blurRad="38100" dist="38100" dir="2700000" algn="tl">
                  <a:srgbClr val="000000">
                    <a:alpha val="43137"/>
                  </a:srgbClr>
                </a:outerShdw>
              </a:effectLst>
            </a:endParaRP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208806370"/>
              </p:ext>
            </p:extLst>
          </p:nvPr>
        </p:nvGraphicFramePr>
        <p:xfrm>
          <a:off x="700708" y="1626297"/>
          <a:ext cx="7742582" cy="185420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Gender</a:t>
                      </a:r>
                    </a:p>
                  </a:txBody>
                  <a:tcPr>
                    <a:noFill/>
                  </a:tcPr>
                </a:tc>
                <a:tc>
                  <a:txBody>
                    <a:bodyPr/>
                    <a:lstStyle/>
                    <a:p>
                      <a:pPr algn="r"/>
                      <a:r>
                        <a:rPr lang="en-US" b="0" i="1" dirty="0">
                          <a:solidFill>
                            <a:schemeClr val="bg2">
                              <a:lumMod val="50000"/>
                              <a:lumOff val="50000"/>
                            </a:schemeClr>
                          </a:solidFill>
                        </a:rPr>
                        <a:t>Percent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20000"/>
                              <a:lumOff val="80000"/>
                            </a:schemeClr>
                          </a:solidFill>
                        </a:rPr>
                        <a:t>Male</a:t>
                      </a:r>
                    </a:p>
                  </a:txBody>
                  <a:tcPr>
                    <a:noFill/>
                  </a:tcPr>
                </a:tc>
                <a:tc>
                  <a:txBody>
                    <a:bodyPr/>
                    <a:lstStyle/>
                    <a:p>
                      <a:pPr algn="r"/>
                      <a:r>
                        <a:rPr lang="en-US" i="1" dirty="0">
                          <a:solidFill>
                            <a:schemeClr val="tx2">
                              <a:lumMod val="20000"/>
                              <a:lumOff val="80000"/>
                            </a:schemeClr>
                          </a:solidFill>
                        </a:rPr>
                        <a:t>36%</a:t>
                      </a:r>
                    </a:p>
                  </a:txBody>
                  <a:tcPr>
                    <a:noFill/>
                  </a:tcPr>
                </a:tc>
                <a:extLst>
                  <a:ext uri="{0D108BD9-81ED-4DB2-BD59-A6C34878D82A}">
                    <a16:rowId xmlns:a16="http://schemas.microsoft.com/office/drawing/2014/main" val="631151366"/>
                  </a:ext>
                </a:extLst>
              </a:tr>
              <a:tr h="370840">
                <a:tc>
                  <a:txBody>
                    <a:bodyPr/>
                    <a:lstStyle/>
                    <a:p>
                      <a:r>
                        <a:rPr lang="en-US" i="1" dirty="0">
                          <a:solidFill>
                            <a:schemeClr val="tx2">
                              <a:lumMod val="60000"/>
                              <a:lumOff val="40000"/>
                            </a:schemeClr>
                          </a:solidFill>
                        </a:rPr>
                        <a:t>Female</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60000"/>
                              <a:lumOff val="40000"/>
                            </a:schemeClr>
                          </a:solidFill>
                          <a:effectLst/>
                          <a:uLnTx/>
                          <a:uFillTx/>
                          <a:latin typeface="Calibri"/>
                          <a:ea typeface="+mn-ea"/>
                          <a:cs typeface="+mn-cs"/>
                        </a:rPr>
                        <a:t>61%</a:t>
                      </a:r>
                    </a:p>
                  </a:txBody>
                  <a:tcPr>
                    <a:noFill/>
                  </a:tcPr>
                </a:tc>
                <a:extLst>
                  <a:ext uri="{0D108BD9-81ED-4DB2-BD59-A6C34878D82A}">
                    <a16:rowId xmlns:a16="http://schemas.microsoft.com/office/drawing/2014/main" val="3332611823"/>
                  </a:ext>
                </a:extLst>
              </a:tr>
              <a:tr h="370840">
                <a:tc>
                  <a:txBody>
                    <a:bodyPr/>
                    <a:lstStyle/>
                    <a:p>
                      <a:r>
                        <a:rPr lang="en-US" i="1" dirty="0">
                          <a:solidFill>
                            <a:schemeClr val="bg2">
                              <a:lumMod val="50000"/>
                              <a:lumOff val="50000"/>
                            </a:schemeClr>
                          </a:solidFill>
                        </a:rPr>
                        <a:t>Other</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0%</a:t>
                      </a:r>
                    </a:p>
                  </a:txBody>
                  <a:tcPr>
                    <a:noFill/>
                  </a:tcPr>
                </a:tc>
                <a:extLst>
                  <a:ext uri="{0D108BD9-81ED-4DB2-BD59-A6C34878D82A}">
                    <a16:rowId xmlns:a16="http://schemas.microsoft.com/office/drawing/2014/main" val="1065388720"/>
                  </a:ext>
                </a:extLst>
              </a:tr>
              <a:tr h="370840">
                <a:tc>
                  <a:txBody>
                    <a:bodyPr/>
                    <a:lstStyle/>
                    <a:p>
                      <a:r>
                        <a:rPr lang="en-US" i="1" dirty="0">
                          <a:solidFill>
                            <a:schemeClr val="tx2">
                              <a:lumMod val="20000"/>
                              <a:lumOff val="80000"/>
                            </a:schemeClr>
                          </a:solidFill>
                        </a:rPr>
                        <a:t>Prefer not to answer</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4%</a:t>
                      </a:r>
                    </a:p>
                  </a:txBody>
                  <a:tcPr>
                    <a:noFill/>
                  </a:tcPr>
                </a:tc>
                <a:extLst>
                  <a:ext uri="{0D108BD9-81ED-4DB2-BD59-A6C34878D82A}">
                    <a16:rowId xmlns:a16="http://schemas.microsoft.com/office/drawing/2014/main" val="2293260215"/>
                  </a:ext>
                </a:extLst>
              </a:tr>
            </a:tbl>
          </a:graphicData>
        </a:graphic>
      </p:graphicFrame>
      <p:sp>
        <p:nvSpPr>
          <p:cNvPr id="3" name="Rectangle 2">
            <a:extLst>
              <a:ext uri="{FF2B5EF4-FFF2-40B4-BE49-F238E27FC236}">
                <a16:creationId xmlns:a16="http://schemas.microsoft.com/office/drawing/2014/main" id="{ECC3BD55-F7AF-2729-EEFA-A566895EDA9D}"/>
              </a:ext>
            </a:extLst>
          </p:cNvPr>
          <p:cNvSpPr txBox="1">
            <a:spLocks noChangeArrowheads="1"/>
          </p:cNvSpPr>
          <p:nvPr/>
        </p:nvSpPr>
        <p:spPr>
          <a:xfrm>
            <a:off x="700708" y="3515517"/>
            <a:ext cx="7742582" cy="525989"/>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400" dirty="0">
                <a:effectLst>
                  <a:outerShdw blurRad="50800" dist="38100" dir="2700000" algn="tl" rotWithShape="0">
                    <a:prstClr val="black">
                      <a:alpha val="40000"/>
                    </a:prstClr>
                  </a:outerShdw>
                </a:effectLst>
              </a:rPr>
              <a:t>Current housing situation</a:t>
            </a:r>
            <a:endParaRPr lang="en-US" sz="2000" dirty="0">
              <a:effectLst>
                <a:outerShdw blurRad="50800" dist="38100" dir="2700000" algn="tl" rotWithShape="0">
                  <a:prstClr val="black">
                    <a:alpha val="40000"/>
                  </a:prstClr>
                </a:outerShdw>
              </a:effectLst>
            </a:endParaRPr>
          </a:p>
        </p:txBody>
      </p:sp>
      <p:graphicFrame>
        <p:nvGraphicFramePr>
          <p:cNvPr id="4" name="Table 5">
            <a:extLst>
              <a:ext uri="{FF2B5EF4-FFF2-40B4-BE49-F238E27FC236}">
                <a16:creationId xmlns:a16="http://schemas.microsoft.com/office/drawing/2014/main" id="{FC0706CC-D2F8-1E75-C594-3672994ACB7D}"/>
              </a:ext>
            </a:extLst>
          </p:cNvPr>
          <p:cNvGraphicFramePr>
            <a:graphicFrameLocks noGrp="1"/>
          </p:cNvGraphicFramePr>
          <p:nvPr>
            <p:extLst>
              <p:ext uri="{D42A27DB-BD31-4B8C-83A1-F6EECF244321}">
                <p14:modId xmlns:p14="http://schemas.microsoft.com/office/powerpoint/2010/main" val="2488586880"/>
              </p:ext>
            </p:extLst>
          </p:nvPr>
        </p:nvGraphicFramePr>
        <p:xfrm>
          <a:off x="700708" y="4180654"/>
          <a:ext cx="7742582" cy="111252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Housing tenure</a:t>
                      </a:r>
                    </a:p>
                  </a:txBody>
                  <a:tcPr>
                    <a:noFill/>
                  </a:tcPr>
                </a:tc>
                <a:tc>
                  <a:txBody>
                    <a:bodyPr/>
                    <a:lstStyle/>
                    <a:p>
                      <a:pPr algn="r"/>
                      <a:r>
                        <a:rPr lang="en-US" b="0" i="1" dirty="0">
                          <a:solidFill>
                            <a:schemeClr val="bg2">
                              <a:lumMod val="50000"/>
                              <a:lumOff val="50000"/>
                            </a:schemeClr>
                          </a:solidFill>
                        </a:rPr>
                        <a:t>Percent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60000"/>
                              <a:lumOff val="40000"/>
                            </a:schemeClr>
                          </a:solidFill>
                        </a:rPr>
                        <a:t>Own</a:t>
                      </a:r>
                    </a:p>
                  </a:txBody>
                  <a:tcPr>
                    <a:noFill/>
                  </a:tcPr>
                </a:tc>
                <a:tc>
                  <a:txBody>
                    <a:bodyPr/>
                    <a:lstStyle/>
                    <a:p>
                      <a:pPr algn="r"/>
                      <a:r>
                        <a:rPr lang="en-US" i="1" dirty="0">
                          <a:solidFill>
                            <a:schemeClr val="tx2">
                              <a:lumMod val="60000"/>
                              <a:lumOff val="40000"/>
                            </a:schemeClr>
                          </a:solidFill>
                        </a:rPr>
                        <a:t>95%</a:t>
                      </a:r>
                    </a:p>
                  </a:txBody>
                  <a:tcPr>
                    <a:noFill/>
                  </a:tcPr>
                </a:tc>
                <a:extLst>
                  <a:ext uri="{0D108BD9-81ED-4DB2-BD59-A6C34878D82A}">
                    <a16:rowId xmlns:a16="http://schemas.microsoft.com/office/drawing/2014/main" val="631151366"/>
                  </a:ext>
                </a:extLst>
              </a:tr>
              <a:tr h="370840">
                <a:tc>
                  <a:txBody>
                    <a:bodyPr/>
                    <a:lstStyle/>
                    <a:p>
                      <a:r>
                        <a:rPr lang="en-US" i="1" dirty="0">
                          <a:solidFill>
                            <a:schemeClr val="tx2">
                              <a:lumMod val="20000"/>
                              <a:lumOff val="80000"/>
                            </a:schemeClr>
                          </a:solidFill>
                        </a:rPr>
                        <a:t>Rent</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5%</a:t>
                      </a:r>
                    </a:p>
                  </a:txBody>
                  <a:tcPr>
                    <a:noFill/>
                  </a:tcPr>
                </a:tc>
                <a:extLst>
                  <a:ext uri="{0D108BD9-81ED-4DB2-BD59-A6C34878D82A}">
                    <a16:rowId xmlns:a16="http://schemas.microsoft.com/office/drawing/2014/main" val="3332611823"/>
                  </a:ext>
                </a:extLst>
              </a:tr>
            </a:tbl>
          </a:graphicData>
        </a:graphic>
      </p:graphicFrame>
    </p:spTree>
    <p:extLst>
      <p:ext uri="{BB962C8B-B14F-4D97-AF65-F5344CB8AC3E}">
        <p14:creationId xmlns:p14="http://schemas.microsoft.com/office/powerpoint/2010/main" val="417551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700708" y="313125"/>
            <a:ext cx="7742582" cy="525989"/>
          </a:xfrm>
        </p:spPr>
        <p:txBody>
          <a:bodyPr>
            <a:noAutofit/>
          </a:bodyPr>
          <a:lstStyle/>
          <a:p>
            <a:pPr algn="ctr">
              <a:defRPr/>
            </a:pPr>
            <a:r>
              <a:rPr lang="en-US" sz="2400" dirty="0">
                <a:effectLst>
                  <a:outerShdw blurRad="50800" dist="38100" dir="2700000" algn="tl" rotWithShape="0">
                    <a:prstClr val="black">
                      <a:alpha val="40000"/>
                    </a:prstClr>
                  </a:outerShdw>
                </a:effectLst>
              </a:rPr>
              <a:t>Recreation activities engaged in by survey respondents</a:t>
            </a:r>
            <a:br>
              <a:rPr lang="en-US" sz="2400" dirty="0">
                <a:effectLst>
                  <a:outerShdw blurRad="50800" dist="38100" dir="2700000" algn="tl" rotWithShape="0">
                    <a:prstClr val="black">
                      <a:alpha val="40000"/>
                    </a:prstClr>
                  </a:outerShdw>
                </a:effectLst>
              </a:rPr>
            </a:br>
            <a:endParaRPr lang="en-US" sz="20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8</a:t>
            </a:fld>
            <a:endParaRPr lang="en-US" dirty="0">
              <a:solidFill>
                <a:schemeClr val="tx2">
                  <a:lumMod val="40000"/>
                  <a:lumOff val="60000"/>
                </a:schemeClr>
              </a:solidFill>
              <a:effectLst>
                <a:outerShdw blurRad="38100" dist="38100" dir="2700000" algn="tl">
                  <a:srgbClr val="000000">
                    <a:alpha val="43137"/>
                  </a:srgbClr>
                </a:outerShdw>
              </a:effectLst>
            </a:endParaRP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2729065660"/>
              </p:ext>
            </p:extLst>
          </p:nvPr>
        </p:nvGraphicFramePr>
        <p:xfrm>
          <a:off x="695739" y="576119"/>
          <a:ext cx="7747551" cy="6035040"/>
        </p:xfrm>
        <a:graphic>
          <a:graphicData uri="http://schemas.openxmlformats.org/drawingml/2006/table">
            <a:tbl>
              <a:tblPr firstRow="1" bandRow="1">
                <a:tableStyleId>{5C22544A-7EE6-4342-B048-85BDC9FD1C3A}</a:tableStyleId>
              </a:tblPr>
              <a:tblGrid>
                <a:gridCol w="5496339">
                  <a:extLst>
                    <a:ext uri="{9D8B030D-6E8A-4147-A177-3AD203B41FA5}">
                      <a16:colId xmlns:a16="http://schemas.microsoft.com/office/drawing/2014/main" val="1608213700"/>
                    </a:ext>
                  </a:extLst>
                </a:gridCol>
                <a:gridCol w="811108">
                  <a:extLst>
                    <a:ext uri="{9D8B030D-6E8A-4147-A177-3AD203B41FA5}">
                      <a16:colId xmlns:a16="http://schemas.microsoft.com/office/drawing/2014/main" val="3297408908"/>
                    </a:ext>
                  </a:extLst>
                </a:gridCol>
                <a:gridCol w="720052">
                  <a:extLst>
                    <a:ext uri="{9D8B030D-6E8A-4147-A177-3AD203B41FA5}">
                      <a16:colId xmlns:a16="http://schemas.microsoft.com/office/drawing/2014/main" val="2782897127"/>
                    </a:ext>
                  </a:extLst>
                </a:gridCol>
                <a:gridCol w="720052">
                  <a:extLst>
                    <a:ext uri="{9D8B030D-6E8A-4147-A177-3AD203B41FA5}">
                      <a16:colId xmlns:a16="http://schemas.microsoft.com/office/drawing/2014/main" val="125337915"/>
                    </a:ext>
                  </a:extLst>
                </a:gridCol>
              </a:tblGrid>
              <a:tr h="274320">
                <a:tc>
                  <a:txBody>
                    <a:bodyPr/>
                    <a:lstStyle/>
                    <a:p>
                      <a:r>
                        <a:rPr lang="en-US" sz="1200" b="0" i="1" dirty="0">
                          <a:solidFill>
                            <a:schemeClr val="bg2">
                              <a:lumMod val="50000"/>
                              <a:lumOff val="50000"/>
                            </a:schemeClr>
                          </a:solidFill>
                        </a:rPr>
                        <a:t>Recreation activity engaged in by survey respondents in Island County</a:t>
                      </a:r>
                    </a:p>
                  </a:txBody>
                  <a:tcPr>
                    <a:noFill/>
                  </a:tcPr>
                </a:tc>
                <a:tc>
                  <a:txBody>
                    <a:bodyPr/>
                    <a:lstStyle/>
                    <a:p>
                      <a:pPr algn="r"/>
                      <a:r>
                        <a:rPr lang="en-US" sz="1200" b="0" i="1" dirty="0">
                          <a:solidFill>
                            <a:schemeClr val="bg2">
                              <a:lumMod val="50000"/>
                              <a:lumOff val="50000"/>
                            </a:schemeClr>
                          </a:solidFill>
                        </a:rPr>
                        <a:t>Not at all</a:t>
                      </a:r>
                    </a:p>
                  </a:txBody>
                  <a:tcPr>
                    <a:noFill/>
                  </a:tcPr>
                </a:tc>
                <a:tc>
                  <a:txBody>
                    <a:bodyPr/>
                    <a:lstStyle/>
                    <a:p>
                      <a:pPr algn="r"/>
                      <a:r>
                        <a:rPr lang="en-US" sz="1200" b="0" i="1" dirty="0">
                          <a:solidFill>
                            <a:schemeClr val="bg2">
                              <a:lumMod val="50000"/>
                              <a:lumOff val="50000"/>
                            </a:schemeClr>
                          </a:solidFill>
                        </a:rPr>
                        <a:t>Some</a:t>
                      </a:r>
                    </a:p>
                  </a:txBody>
                  <a:tcPr>
                    <a:noFill/>
                  </a:tcPr>
                </a:tc>
                <a:tc>
                  <a:txBody>
                    <a:bodyPr/>
                    <a:lstStyle/>
                    <a:p>
                      <a:pPr algn="r"/>
                      <a:r>
                        <a:rPr lang="en-US" sz="1200" b="0" i="1" dirty="0">
                          <a:solidFill>
                            <a:schemeClr val="bg2">
                              <a:lumMod val="50000"/>
                              <a:lumOff val="50000"/>
                            </a:schemeClr>
                          </a:solidFill>
                        </a:rPr>
                        <a:t>A lot</a:t>
                      </a:r>
                    </a:p>
                  </a:txBody>
                  <a:tcPr>
                    <a:noFill/>
                  </a:tcPr>
                </a:tc>
                <a:extLst>
                  <a:ext uri="{0D108BD9-81ED-4DB2-BD59-A6C34878D82A}">
                    <a16:rowId xmlns:a16="http://schemas.microsoft.com/office/drawing/2014/main" val="2606336415"/>
                  </a:ext>
                </a:extLst>
              </a:tr>
              <a:tr h="274320">
                <a:tc>
                  <a:txBody>
                    <a:bodyPr/>
                    <a:lstStyle/>
                    <a:p>
                      <a:r>
                        <a:rPr lang="en-US" sz="1200" i="1" dirty="0">
                          <a:solidFill>
                            <a:schemeClr val="tx2"/>
                          </a:solidFill>
                        </a:rPr>
                        <a:t>Sightsee - historical, cultural site and facility</a:t>
                      </a:r>
                    </a:p>
                  </a:txBody>
                  <a:tcPr>
                    <a:noFill/>
                  </a:tcPr>
                </a:tc>
                <a:tc>
                  <a:txBody>
                    <a:bodyPr/>
                    <a:lstStyle/>
                    <a:p>
                      <a:pPr algn="r"/>
                      <a:r>
                        <a:rPr lang="en-US" sz="1200" i="1" dirty="0">
                          <a:solidFill>
                            <a:schemeClr val="tx2">
                              <a:lumMod val="40000"/>
                              <a:lumOff val="60000"/>
                            </a:schemeClr>
                          </a:solidFill>
                        </a:rPr>
                        <a:t>7%</a:t>
                      </a:r>
                    </a:p>
                  </a:txBody>
                  <a:tcPr>
                    <a:noFill/>
                  </a:tcPr>
                </a:tc>
                <a:tc>
                  <a:txBody>
                    <a:bodyPr/>
                    <a:lstStyle/>
                    <a:p>
                      <a:pPr algn="r"/>
                      <a:r>
                        <a:rPr lang="en-US" sz="1200" i="1" dirty="0">
                          <a:solidFill>
                            <a:schemeClr val="tx2"/>
                          </a:solidFill>
                        </a:rPr>
                        <a:t>61%</a:t>
                      </a:r>
                    </a:p>
                  </a:txBody>
                  <a:tcPr>
                    <a:noFill/>
                  </a:tcPr>
                </a:tc>
                <a:tc>
                  <a:txBody>
                    <a:bodyPr/>
                    <a:lstStyle/>
                    <a:p>
                      <a:pPr algn="r"/>
                      <a:r>
                        <a:rPr lang="en-US" sz="1200" i="1" dirty="0">
                          <a:solidFill>
                            <a:schemeClr val="tx2"/>
                          </a:solidFill>
                        </a:rPr>
                        <a:t>33%</a:t>
                      </a:r>
                    </a:p>
                  </a:txBody>
                  <a:tcPr>
                    <a:noFill/>
                  </a:tcPr>
                </a:tc>
                <a:extLst>
                  <a:ext uri="{0D108BD9-81ED-4DB2-BD59-A6C34878D82A}">
                    <a16:rowId xmlns:a16="http://schemas.microsoft.com/office/drawing/2014/main" val="631151366"/>
                  </a:ext>
                </a:extLst>
              </a:tr>
              <a:tr h="274320">
                <a:tc>
                  <a:txBody>
                    <a:bodyPr/>
                    <a:lstStyle/>
                    <a:p>
                      <a:r>
                        <a:rPr lang="en-US" sz="1200" i="1" dirty="0">
                          <a:solidFill>
                            <a:schemeClr val="tx2"/>
                          </a:solidFill>
                        </a:rPr>
                        <a:t>Observe wildlife – plants, birds, animals, marine</a:t>
                      </a:r>
                    </a:p>
                  </a:txBody>
                  <a:tcPr>
                    <a:noFill/>
                  </a:tcPr>
                </a:tc>
                <a:tc>
                  <a:txBody>
                    <a:bodyPr/>
                    <a:lstStyle/>
                    <a:p>
                      <a:pPr algn="r"/>
                      <a:r>
                        <a:rPr lang="en-US" sz="1200" i="1" dirty="0">
                          <a:solidFill>
                            <a:schemeClr val="tx2">
                              <a:lumMod val="40000"/>
                              <a:lumOff val="60000"/>
                            </a:schemeClr>
                          </a:solidFill>
                        </a:rPr>
                        <a:t>3%</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28%</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70%</a:t>
                      </a:r>
                    </a:p>
                  </a:txBody>
                  <a:tcPr>
                    <a:noFill/>
                  </a:tcPr>
                </a:tc>
                <a:extLst>
                  <a:ext uri="{0D108BD9-81ED-4DB2-BD59-A6C34878D82A}">
                    <a16:rowId xmlns:a16="http://schemas.microsoft.com/office/drawing/2014/main" val="3332611823"/>
                  </a:ext>
                </a:extLst>
              </a:tr>
              <a:tr h="274320">
                <a:tc>
                  <a:txBody>
                    <a:bodyPr/>
                    <a:lstStyle/>
                    <a:p>
                      <a:r>
                        <a:rPr lang="en-US" sz="1200" i="1" dirty="0">
                          <a:solidFill>
                            <a:schemeClr val="tx2">
                              <a:lumMod val="20000"/>
                              <a:lumOff val="80000"/>
                            </a:schemeClr>
                          </a:solidFill>
                        </a:rPr>
                        <a:t>Fish – from a boat, dock, shoreline</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60%</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26%</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14%</a:t>
                      </a:r>
                    </a:p>
                  </a:txBody>
                  <a:tcPr>
                    <a:noFill/>
                  </a:tcPr>
                </a:tc>
                <a:extLst>
                  <a:ext uri="{0D108BD9-81ED-4DB2-BD59-A6C34878D82A}">
                    <a16:rowId xmlns:a16="http://schemas.microsoft.com/office/drawing/2014/main" val="1065388720"/>
                  </a:ext>
                </a:extLst>
              </a:tr>
              <a:tr h="274320">
                <a:tc>
                  <a:txBody>
                    <a:bodyPr/>
                    <a:lstStyle/>
                    <a:p>
                      <a:r>
                        <a:rPr lang="en-US" sz="1200" i="1" dirty="0">
                          <a:solidFill>
                            <a:schemeClr val="tx2"/>
                          </a:solidFill>
                        </a:rPr>
                        <a:t>Beachcomb, beach walk, shellfish</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6%</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37%</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57%</a:t>
                      </a:r>
                    </a:p>
                  </a:txBody>
                  <a:tcPr>
                    <a:noFill/>
                  </a:tcPr>
                </a:tc>
                <a:extLst>
                  <a:ext uri="{0D108BD9-81ED-4DB2-BD59-A6C34878D82A}">
                    <a16:rowId xmlns:a16="http://schemas.microsoft.com/office/drawing/2014/main" val="2293260215"/>
                  </a:ext>
                </a:extLst>
              </a:tr>
              <a:tr h="274320">
                <a:tc>
                  <a:txBody>
                    <a:bodyPr/>
                    <a:lstStyle/>
                    <a:p>
                      <a:r>
                        <a:rPr lang="en-US" sz="1200" i="1" dirty="0">
                          <a:solidFill>
                            <a:schemeClr val="tx2"/>
                          </a:solidFill>
                        </a:rPr>
                        <a:t>Kayak, canoe, other hand-carry craft</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41%</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39%</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20%</a:t>
                      </a:r>
                    </a:p>
                  </a:txBody>
                  <a:tcPr>
                    <a:noFill/>
                  </a:tcPr>
                </a:tc>
                <a:extLst>
                  <a:ext uri="{0D108BD9-81ED-4DB2-BD59-A6C34878D82A}">
                    <a16:rowId xmlns:a16="http://schemas.microsoft.com/office/drawing/2014/main" val="2471175124"/>
                  </a:ext>
                </a:extLst>
              </a:tr>
              <a:tr h="274320">
                <a:tc>
                  <a:txBody>
                    <a:bodyPr/>
                    <a:lstStyle/>
                    <a:p>
                      <a:r>
                        <a:rPr lang="en-US" sz="1200" i="1" dirty="0">
                          <a:solidFill>
                            <a:schemeClr val="bg2">
                              <a:lumMod val="50000"/>
                              <a:lumOff val="50000"/>
                            </a:schemeClr>
                          </a:solidFill>
                        </a:rPr>
                        <a:t>Power boat</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77%</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15%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9%</a:t>
                      </a:r>
                    </a:p>
                  </a:txBody>
                  <a:tcPr>
                    <a:noFill/>
                  </a:tcPr>
                </a:tc>
                <a:extLst>
                  <a:ext uri="{0D108BD9-81ED-4DB2-BD59-A6C34878D82A}">
                    <a16:rowId xmlns:a16="http://schemas.microsoft.com/office/drawing/2014/main" val="2693406143"/>
                  </a:ext>
                </a:extLst>
              </a:tr>
              <a:tr h="274320">
                <a:tc>
                  <a:txBody>
                    <a:bodyPr/>
                    <a:lstStyle/>
                    <a:p>
                      <a:r>
                        <a:rPr lang="en-US" sz="1200" i="1" dirty="0">
                          <a:solidFill>
                            <a:schemeClr val="tx2"/>
                          </a:solidFill>
                        </a:rPr>
                        <a:t>Walk, hike, jog on trails</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3%</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23%</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74%</a:t>
                      </a:r>
                    </a:p>
                  </a:txBody>
                  <a:tcPr>
                    <a:noFill/>
                  </a:tcPr>
                </a:tc>
                <a:extLst>
                  <a:ext uri="{0D108BD9-81ED-4DB2-BD59-A6C34878D82A}">
                    <a16:rowId xmlns:a16="http://schemas.microsoft.com/office/drawing/2014/main" val="2649673304"/>
                  </a:ext>
                </a:extLst>
              </a:tr>
              <a:tr h="274320">
                <a:tc>
                  <a:txBody>
                    <a:bodyPr/>
                    <a:lstStyle/>
                    <a:p>
                      <a:r>
                        <a:rPr lang="en-US" sz="1200" i="1" dirty="0">
                          <a:solidFill>
                            <a:schemeClr val="tx2">
                              <a:lumMod val="20000"/>
                              <a:lumOff val="80000"/>
                            </a:schemeClr>
                          </a:solidFill>
                        </a:rPr>
                        <a:t>Bike on trails, roads</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50%</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33%</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17%</a:t>
                      </a:r>
                    </a:p>
                  </a:txBody>
                  <a:tcPr>
                    <a:noFill/>
                  </a:tcPr>
                </a:tc>
                <a:extLst>
                  <a:ext uri="{0D108BD9-81ED-4DB2-BD59-A6C34878D82A}">
                    <a16:rowId xmlns:a16="http://schemas.microsoft.com/office/drawing/2014/main" val="368506070"/>
                  </a:ext>
                </a:extLst>
              </a:tr>
              <a:tr h="274320">
                <a:tc>
                  <a:txBody>
                    <a:bodyPr/>
                    <a:lstStyle/>
                    <a:p>
                      <a:r>
                        <a:rPr lang="en-US" sz="1200" i="1" dirty="0">
                          <a:solidFill>
                            <a:schemeClr val="bg2">
                              <a:lumMod val="50000"/>
                              <a:lumOff val="50000"/>
                            </a:schemeClr>
                          </a:solidFill>
                        </a:rPr>
                        <a:t>E-bike on trails, roads</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80%</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13%</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7%</a:t>
                      </a:r>
                    </a:p>
                  </a:txBody>
                  <a:tcPr>
                    <a:noFill/>
                  </a:tcPr>
                </a:tc>
                <a:extLst>
                  <a:ext uri="{0D108BD9-81ED-4DB2-BD59-A6C34878D82A}">
                    <a16:rowId xmlns:a16="http://schemas.microsoft.com/office/drawing/2014/main" val="3733893764"/>
                  </a:ext>
                </a:extLst>
              </a:tr>
              <a:tr h="274320">
                <a:tc>
                  <a:txBody>
                    <a:bodyPr/>
                    <a:lstStyle/>
                    <a:p>
                      <a:r>
                        <a:rPr lang="en-US" sz="1200" i="1" dirty="0">
                          <a:solidFill>
                            <a:schemeClr val="bg2">
                              <a:lumMod val="50000"/>
                              <a:lumOff val="50000"/>
                            </a:schemeClr>
                          </a:solidFill>
                        </a:rPr>
                        <a:t>Horseback ride on trails</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90%</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6%</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4%</a:t>
                      </a:r>
                    </a:p>
                  </a:txBody>
                  <a:tcPr>
                    <a:noFill/>
                  </a:tcPr>
                </a:tc>
                <a:extLst>
                  <a:ext uri="{0D108BD9-81ED-4DB2-BD59-A6C34878D82A}">
                    <a16:rowId xmlns:a16="http://schemas.microsoft.com/office/drawing/2014/main" val="574699908"/>
                  </a:ext>
                </a:extLst>
              </a:tr>
              <a:tr h="274320">
                <a:tc>
                  <a:txBody>
                    <a:bodyPr/>
                    <a:lstStyle/>
                    <a:p>
                      <a:r>
                        <a:rPr lang="en-US" sz="1200" i="1" dirty="0">
                          <a:solidFill>
                            <a:schemeClr val="tx2"/>
                          </a:solidFill>
                        </a:rPr>
                        <a:t>Picnic, BBQ, or cookout in a park</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38%</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55%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7%</a:t>
                      </a:r>
                    </a:p>
                  </a:txBody>
                  <a:tcPr>
                    <a:noFill/>
                  </a:tcPr>
                </a:tc>
                <a:extLst>
                  <a:ext uri="{0D108BD9-81ED-4DB2-BD59-A6C34878D82A}">
                    <a16:rowId xmlns:a16="http://schemas.microsoft.com/office/drawing/2014/main" val="1301413931"/>
                  </a:ext>
                </a:extLst>
              </a:tr>
              <a:tr h="274320">
                <a:tc>
                  <a:txBody>
                    <a:bodyPr/>
                    <a:lstStyle/>
                    <a:p>
                      <a:r>
                        <a:rPr lang="en-US" sz="1200" i="1" dirty="0">
                          <a:solidFill>
                            <a:schemeClr val="tx2">
                              <a:lumMod val="20000"/>
                              <a:lumOff val="80000"/>
                            </a:schemeClr>
                          </a:solidFill>
                        </a:rPr>
                        <a:t>Playground</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57%</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31%</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11%</a:t>
                      </a:r>
                    </a:p>
                  </a:txBody>
                  <a:tcPr>
                    <a:noFill/>
                  </a:tcPr>
                </a:tc>
                <a:extLst>
                  <a:ext uri="{0D108BD9-81ED-4DB2-BD59-A6C34878D82A}">
                    <a16:rowId xmlns:a16="http://schemas.microsoft.com/office/drawing/2014/main" val="3695315619"/>
                  </a:ext>
                </a:extLst>
              </a:tr>
              <a:tr h="274320">
                <a:tc>
                  <a:txBody>
                    <a:bodyPr/>
                    <a:lstStyle/>
                    <a:p>
                      <a:r>
                        <a:rPr lang="en-US" sz="1200" i="1" dirty="0">
                          <a:solidFill>
                            <a:schemeClr val="bg2">
                              <a:lumMod val="50000"/>
                              <a:lumOff val="50000"/>
                            </a:schemeClr>
                          </a:solidFill>
                        </a:rPr>
                        <a:t>Skateboard, pump track, BMX</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90%</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8%</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3%</a:t>
                      </a:r>
                    </a:p>
                  </a:txBody>
                  <a:tcPr>
                    <a:noFill/>
                  </a:tcPr>
                </a:tc>
                <a:extLst>
                  <a:ext uri="{0D108BD9-81ED-4DB2-BD59-A6C34878D82A}">
                    <a16:rowId xmlns:a16="http://schemas.microsoft.com/office/drawing/2014/main" val="3688536776"/>
                  </a:ext>
                </a:extLst>
              </a:tr>
              <a:tr h="274320">
                <a:tc>
                  <a:txBody>
                    <a:bodyPr/>
                    <a:lstStyle/>
                    <a:p>
                      <a:r>
                        <a:rPr lang="en-US" sz="1200" i="1" dirty="0">
                          <a:solidFill>
                            <a:schemeClr val="tx2">
                              <a:lumMod val="20000"/>
                              <a:lumOff val="80000"/>
                            </a:schemeClr>
                          </a:solidFill>
                        </a:rPr>
                        <a:t>Sports courts - basketball, pickleball, tennis outdoors</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63%</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20%</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17%</a:t>
                      </a:r>
                    </a:p>
                  </a:txBody>
                  <a:tcPr>
                    <a:noFill/>
                  </a:tcPr>
                </a:tc>
                <a:extLst>
                  <a:ext uri="{0D108BD9-81ED-4DB2-BD59-A6C34878D82A}">
                    <a16:rowId xmlns:a16="http://schemas.microsoft.com/office/drawing/2014/main" val="3212857760"/>
                  </a:ext>
                </a:extLst>
              </a:tr>
              <a:tr h="274320">
                <a:tc>
                  <a:txBody>
                    <a:bodyPr/>
                    <a:lstStyle/>
                    <a:p>
                      <a:r>
                        <a:rPr lang="en-US" sz="1200" i="1" dirty="0">
                          <a:solidFill>
                            <a:schemeClr val="bg2">
                              <a:lumMod val="50000"/>
                              <a:lumOff val="50000"/>
                            </a:schemeClr>
                          </a:solidFill>
                        </a:rPr>
                        <a:t>Athletics – soccer, baseball, lacrosse, football</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76%</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17%</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7%</a:t>
                      </a:r>
                    </a:p>
                  </a:txBody>
                  <a:tcPr>
                    <a:noFill/>
                  </a:tcPr>
                </a:tc>
                <a:extLst>
                  <a:ext uri="{0D108BD9-81ED-4DB2-BD59-A6C34878D82A}">
                    <a16:rowId xmlns:a16="http://schemas.microsoft.com/office/drawing/2014/main" val="3606459410"/>
                  </a:ext>
                </a:extLst>
              </a:tr>
              <a:tr h="274320">
                <a:tc>
                  <a:txBody>
                    <a:bodyPr/>
                    <a:lstStyle/>
                    <a:p>
                      <a:r>
                        <a:rPr lang="en-US" sz="1200" i="1" dirty="0">
                          <a:solidFill>
                            <a:schemeClr val="tx2">
                              <a:lumMod val="20000"/>
                              <a:lumOff val="80000"/>
                            </a:schemeClr>
                          </a:solidFill>
                        </a:rPr>
                        <a:t>Dog park</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58%</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28%</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14%</a:t>
                      </a:r>
                    </a:p>
                  </a:txBody>
                  <a:tcPr>
                    <a:noFill/>
                  </a:tcPr>
                </a:tc>
                <a:extLst>
                  <a:ext uri="{0D108BD9-81ED-4DB2-BD59-A6C34878D82A}">
                    <a16:rowId xmlns:a16="http://schemas.microsoft.com/office/drawing/2014/main" val="2729149377"/>
                  </a:ext>
                </a:extLst>
              </a:tr>
              <a:tr h="274320">
                <a:tc>
                  <a:txBody>
                    <a:bodyPr/>
                    <a:lstStyle/>
                    <a:p>
                      <a:r>
                        <a:rPr lang="en-US" sz="1200" i="1" dirty="0">
                          <a:solidFill>
                            <a:schemeClr val="bg2">
                              <a:lumMod val="50000"/>
                              <a:lumOff val="50000"/>
                            </a:schemeClr>
                          </a:solidFill>
                        </a:rPr>
                        <a:t>Disc golf</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89%</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9%</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lumOff val="50000"/>
                            </a:schemeClr>
                          </a:solidFill>
                          <a:effectLst/>
                          <a:uLnTx/>
                          <a:uFillTx/>
                          <a:latin typeface="Calibri"/>
                          <a:ea typeface="+mn-ea"/>
                          <a:cs typeface="+mn-cs"/>
                        </a:rPr>
                        <a:t>2%</a:t>
                      </a:r>
                    </a:p>
                  </a:txBody>
                  <a:tcPr>
                    <a:noFill/>
                  </a:tcPr>
                </a:tc>
                <a:extLst>
                  <a:ext uri="{0D108BD9-81ED-4DB2-BD59-A6C34878D82A}">
                    <a16:rowId xmlns:a16="http://schemas.microsoft.com/office/drawing/2014/main" val="3476814692"/>
                  </a:ext>
                </a:extLst>
              </a:tr>
              <a:tr h="274320">
                <a:tc>
                  <a:txBody>
                    <a:bodyPr/>
                    <a:lstStyle/>
                    <a:p>
                      <a:r>
                        <a:rPr lang="en-US" sz="1200" i="1" dirty="0">
                          <a:solidFill>
                            <a:schemeClr val="tx2">
                              <a:lumMod val="20000"/>
                              <a:lumOff val="80000"/>
                            </a:schemeClr>
                          </a:solidFill>
                        </a:rPr>
                        <a:t>Physical condition, </a:t>
                      </a:r>
                      <a:r>
                        <a:rPr lang="en-US" sz="1200" i="1" dirty="0" err="1">
                          <a:solidFill>
                            <a:schemeClr val="tx2">
                              <a:lumMod val="20000"/>
                              <a:lumOff val="80000"/>
                            </a:schemeClr>
                          </a:solidFill>
                        </a:rPr>
                        <a:t>pillates</a:t>
                      </a:r>
                      <a:r>
                        <a:rPr lang="en-US" sz="1200" i="1" dirty="0">
                          <a:solidFill>
                            <a:schemeClr val="tx2">
                              <a:lumMod val="20000"/>
                              <a:lumOff val="80000"/>
                            </a:schemeClr>
                          </a:solidFill>
                        </a:rPr>
                        <a:t>, jazzercise at an indoor facility</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65%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23%</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12%</a:t>
                      </a:r>
                    </a:p>
                  </a:txBody>
                  <a:tcPr>
                    <a:noFill/>
                  </a:tcPr>
                </a:tc>
                <a:extLst>
                  <a:ext uri="{0D108BD9-81ED-4DB2-BD59-A6C34878D82A}">
                    <a16:rowId xmlns:a16="http://schemas.microsoft.com/office/drawing/2014/main" val="3640493880"/>
                  </a:ext>
                </a:extLst>
              </a:tr>
              <a:tr h="274320">
                <a:tc>
                  <a:txBody>
                    <a:bodyPr/>
                    <a:lstStyle/>
                    <a:p>
                      <a:r>
                        <a:rPr lang="en-US" sz="1200" i="1" dirty="0">
                          <a:solidFill>
                            <a:schemeClr val="tx2"/>
                          </a:solidFill>
                        </a:rPr>
                        <a:t>Social gathering at a community/meeting center</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26%</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62%</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12%</a:t>
                      </a:r>
                    </a:p>
                  </a:txBody>
                  <a:tcPr>
                    <a:noFill/>
                  </a:tcPr>
                </a:tc>
                <a:extLst>
                  <a:ext uri="{0D108BD9-81ED-4DB2-BD59-A6C34878D82A}">
                    <a16:rowId xmlns:a16="http://schemas.microsoft.com/office/drawing/2014/main" val="4041359147"/>
                  </a:ext>
                </a:extLst>
              </a:tr>
              <a:tr h="274320">
                <a:tc>
                  <a:txBody>
                    <a:bodyPr/>
                    <a:lstStyle/>
                    <a:p>
                      <a:r>
                        <a:rPr lang="en-US" sz="1200" i="1" dirty="0">
                          <a:solidFill>
                            <a:schemeClr val="tx2">
                              <a:lumMod val="20000"/>
                              <a:lumOff val="80000"/>
                            </a:schemeClr>
                          </a:solidFill>
                        </a:rPr>
                        <a:t>Swim at an indoor pool</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66%</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21%</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13%</a:t>
                      </a:r>
                    </a:p>
                  </a:txBody>
                  <a:tcPr>
                    <a:noFill/>
                  </a:tcPr>
                </a:tc>
                <a:extLst>
                  <a:ext uri="{0D108BD9-81ED-4DB2-BD59-A6C34878D82A}">
                    <a16:rowId xmlns:a16="http://schemas.microsoft.com/office/drawing/2014/main" val="1594204365"/>
                  </a:ext>
                </a:extLst>
              </a:tr>
              <a:tr h="274320">
                <a:tc>
                  <a:txBody>
                    <a:bodyPr/>
                    <a:lstStyle/>
                    <a:p>
                      <a:r>
                        <a:rPr lang="en-US" sz="1200" i="1" dirty="0">
                          <a:solidFill>
                            <a:schemeClr val="tx2"/>
                          </a:solidFill>
                        </a:rPr>
                        <a:t>Volunteer to develop/maintain outdoor conservation/recreation areas</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8600">
                              <a:lumMod val="40000"/>
                              <a:lumOff val="60000"/>
                            </a:srgbClr>
                          </a:solidFill>
                          <a:effectLst/>
                          <a:uLnTx/>
                          <a:uFillTx/>
                          <a:latin typeface="Calibri"/>
                          <a:ea typeface="+mn-ea"/>
                          <a:cs typeface="+mn-cs"/>
                        </a:rPr>
                        <a:t>45%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38%</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Calibri"/>
                          <a:ea typeface="+mn-ea"/>
                          <a:cs typeface="+mn-cs"/>
                        </a:rPr>
                        <a:t>17%</a:t>
                      </a:r>
                    </a:p>
                  </a:txBody>
                  <a:tcPr>
                    <a:noFill/>
                  </a:tcPr>
                </a:tc>
                <a:extLst>
                  <a:ext uri="{0D108BD9-81ED-4DB2-BD59-A6C34878D82A}">
                    <a16:rowId xmlns:a16="http://schemas.microsoft.com/office/drawing/2014/main" val="721139952"/>
                  </a:ext>
                </a:extLst>
              </a:tr>
            </a:tbl>
          </a:graphicData>
        </a:graphic>
      </p:graphicFrame>
    </p:spTree>
    <p:extLst>
      <p:ext uri="{BB962C8B-B14F-4D97-AF65-F5344CB8AC3E}">
        <p14:creationId xmlns:p14="http://schemas.microsoft.com/office/powerpoint/2010/main" val="3514466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700708" y="1169884"/>
            <a:ext cx="7742582" cy="525989"/>
          </a:xfrm>
        </p:spPr>
        <p:txBody>
          <a:bodyPr>
            <a:noAutofit/>
          </a:bodyPr>
          <a:lstStyle/>
          <a:p>
            <a:pPr algn="ctr">
              <a:defRPr/>
            </a:pPr>
            <a:r>
              <a:rPr lang="en-US" sz="2400" dirty="0">
                <a:effectLst>
                  <a:outerShdw blurRad="50800" dist="38100" dir="2700000" algn="tl" rotWithShape="0">
                    <a:prstClr val="black">
                      <a:alpha val="40000"/>
                    </a:prstClr>
                  </a:outerShdw>
                </a:effectLst>
              </a:rPr>
              <a:t>Found out about the survey</a:t>
            </a:r>
            <a:endParaRPr lang="en-US" sz="2000" dirty="0">
              <a:effectLst>
                <a:outerShdw blurRad="50800" dist="38100" dir="2700000" algn="tl" rotWithShape="0">
                  <a:prstClr val="black">
                    <a:alpha val="40000"/>
                  </a:prstClr>
                </a:outerShdw>
              </a:effectLst>
            </a:endParaRPr>
          </a:p>
        </p:txBody>
      </p:sp>
      <p:sp>
        <p:nvSpPr>
          <p:cNvPr id="30722" name="Slide Number Placeholder 6"/>
          <p:cNvSpPr>
            <a:spLocks noGrp="1"/>
          </p:cNvSpPr>
          <p:nvPr>
            <p:ph type="sldNum" sz="quarter" idx="12"/>
          </p:nvPr>
        </p:nvSpPr>
        <p:spPr>
          <a:noFill/>
        </p:spPr>
        <p:txBody>
          <a:bodyPr/>
          <a:lstStyle/>
          <a:p>
            <a:fld id="{D489BB65-6AC0-493D-9FBD-D4BAA12FDB22}" type="slidenum">
              <a:rPr lang="en-US" smtClean="0">
                <a:solidFill>
                  <a:schemeClr val="tx2">
                    <a:lumMod val="40000"/>
                    <a:lumOff val="60000"/>
                  </a:schemeClr>
                </a:solidFill>
                <a:effectLst>
                  <a:outerShdw blurRad="38100" dist="38100" dir="2700000" algn="tl">
                    <a:srgbClr val="000000">
                      <a:alpha val="43137"/>
                    </a:srgbClr>
                  </a:outerShdw>
                </a:effectLst>
              </a:rPr>
              <a:pPr/>
              <a:t>9</a:t>
            </a:fld>
            <a:endParaRPr lang="en-US" dirty="0">
              <a:solidFill>
                <a:schemeClr val="tx2">
                  <a:lumMod val="40000"/>
                  <a:lumOff val="60000"/>
                </a:schemeClr>
              </a:solidFill>
              <a:effectLst>
                <a:outerShdw blurRad="38100" dist="38100" dir="2700000" algn="tl">
                  <a:srgbClr val="000000">
                    <a:alpha val="43137"/>
                  </a:srgbClr>
                </a:outerShdw>
              </a:effectLst>
            </a:endParaRPr>
          </a:p>
        </p:txBody>
      </p:sp>
      <p:graphicFrame>
        <p:nvGraphicFramePr>
          <p:cNvPr id="2" name="Table 5">
            <a:extLst>
              <a:ext uri="{FF2B5EF4-FFF2-40B4-BE49-F238E27FC236}">
                <a16:creationId xmlns:a16="http://schemas.microsoft.com/office/drawing/2014/main" id="{3449CBEE-A5E5-F5AB-B960-964D24A9E57B}"/>
              </a:ext>
            </a:extLst>
          </p:cNvPr>
          <p:cNvGraphicFramePr>
            <a:graphicFrameLocks noGrp="1"/>
          </p:cNvGraphicFramePr>
          <p:nvPr>
            <p:extLst>
              <p:ext uri="{D42A27DB-BD31-4B8C-83A1-F6EECF244321}">
                <p14:modId xmlns:p14="http://schemas.microsoft.com/office/powerpoint/2010/main" val="894741679"/>
              </p:ext>
            </p:extLst>
          </p:nvPr>
        </p:nvGraphicFramePr>
        <p:xfrm>
          <a:off x="700708" y="1835021"/>
          <a:ext cx="7742582" cy="2225040"/>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608213700"/>
                    </a:ext>
                  </a:extLst>
                </a:gridCol>
                <a:gridCol w="884582">
                  <a:extLst>
                    <a:ext uri="{9D8B030D-6E8A-4147-A177-3AD203B41FA5}">
                      <a16:colId xmlns:a16="http://schemas.microsoft.com/office/drawing/2014/main" val="125337915"/>
                    </a:ext>
                  </a:extLst>
                </a:gridCol>
              </a:tblGrid>
              <a:tr h="370840">
                <a:tc>
                  <a:txBody>
                    <a:bodyPr/>
                    <a:lstStyle/>
                    <a:p>
                      <a:r>
                        <a:rPr lang="en-US" b="0" i="1" dirty="0">
                          <a:solidFill>
                            <a:schemeClr val="bg2">
                              <a:lumMod val="50000"/>
                              <a:lumOff val="50000"/>
                            </a:schemeClr>
                          </a:solidFill>
                        </a:rPr>
                        <a:t>Source of information</a:t>
                      </a:r>
                    </a:p>
                  </a:txBody>
                  <a:tcPr>
                    <a:noFill/>
                  </a:tcPr>
                </a:tc>
                <a:tc>
                  <a:txBody>
                    <a:bodyPr/>
                    <a:lstStyle/>
                    <a:p>
                      <a:pPr algn="r"/>
                      <a:r>
                        <a:rPr lang="en-US" b="0" i="1" dirty="0">
                          <a:solidFill>
                            <a:schemeClr val="bg2">
                              <a:lumMod val="50000"/>
                              <a:lumOff val="50000"/>
                            </a:schemeClr>
                          </a:solidFill>
                        </a:rPr>
                        <a:t>Percent</a:t>
                      </a:r>
                    </a:p>
                  </a:txBody>
                  <a:tcPr>
                    <a:noFill/>
                  </a:tcPr>
                </a:tc>
                <a:extLst>
                  <a:ext uri="{0D108BD9-81ED-4DB2-BD59-A6C34878D82A}">
                    <a16:rowId xmlns:a16="http://schemas.microsoft.com/office/drawing/2014/main" val="2606336415"/>
                  </a:ext>
                </a:extLst>
              </a:tr>
              <a:tr h="370840">
                <a:tc>
                  <a:txBody>
                    <a:bodyPr/>
                    <a:lstStyle/>
                    <a:p>
                      <a:r>
                        <a:rPr lang="en-US" i="1" dirty="0">
                          <a:solidFill>
                            <a:schemeClr val="tx2">
                              <a:lumMod val="60000"/>
                              <a:lumOff val="40000"/>
                            </a:schemeClr>
                          </a:solidFill>
                        </a:rPr>
                        <a:t>Email</a:t>
                      </a:r>
                    </a:p>
                  </a:txBody>
                  <a:tcPr>
                    <a:noFill/>
                  </a:tcPr>
                </a:tc>
                <a:tc>
                  <a:txBody>
                    <a:bodyPr/>
                    <a:lstStyle/>
                    <a:p>
                      <a:pPr algn="r"/>
                      <a:r>
                        <a:rPr lang="en-US" i="1" dirty="0">
                          <a:solidFill>
                            <a:schemeClr val="tx2">
                              <a:lumMod val="60000"/>
                              <a:lumOff val="40000"/>
                            </a:schemeClr>
                          </a:solidFill>
                        </a:rPr>
                        <a:t>85%</a:t>
                      </a:r>
                    </a:p>
                  </a:txBody>
                  <a:tcPr>
                    <a:noFill/>
                  </a:tcPr>
                </a:tc>
                <a:extLst>
                  <a:ext uri="{0D108BD9-81ED-4DB2-BD59-A6C34878D82A}">
                    <a16:rowId xmlns:a16="http://schemas.microsoft.com/office/drawing/2014/main" val="631151366"/>
                  </a:ext>
                </a:extLst>
              </a:tr>
              <a:tr h="370840">
                <a:tc>
                  <a:txBody>
                    <a:bodyPr/>
                    <a:lstStyle/>
                    <a:p>
                      <a:r>
                        <a:rPr lang="en-US" i="1" dirty="0">
                          <a:solidFill>
                            <a:schemeClr val="tx2">
                              <a:lumMod val="20000"/>
                              <a:lumOff val="80000"/>
                            </a:schemeClr>
                          </a:solidFill>
                        </a:rPr>
                        <a:t>Word of mouth</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26%</a:t>
                      </a:r>
                    </a:p>
                  </a:txBody>
                  <a:tcPr>
                    <a:noFill/>
                  </a:tcPr>
                </a:tc>
                <a:extLst>
                  <a:ext uri="{0D108BD9-81ED-4DB2-BD59-A6C34878D82A}">
                    <a16:rowId xmlns:a16="http://schemas.microsoft.com/office/drawing/2014/main" val="3332611823"/>
                  </a:ext>
                </a:extLst>
              </a:tr>
              <a:tr h="370840">
                <a:tc>
                  <a:txBody>
                    <a:bodyPr/>
                    <a:lstStyle/>
                    <a:p>
                      <a:r>
                        <a:rPr lang="en-US" i="1" dirty="0">
                          <a:solidFill>
                            <a:schemeClr val="tx2">
                              <a:lumMod val="20000"/>
                              <a:lumOff val="80000"/>
                            </a:schemeClr>
                          </a:solidFill>
                        </a:rPr>
                        <a:t>Website</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12%</a:t>
                      </a:r>
                    </a:p>
                  </a:txBody>
                  <a:tcPr>
                    <a:noFill/>
                  </a:tcPr>
                </a:tc>
                <a:extLst>
                  <a:ext uri="{0D108BD9-81ED-4DB2-BD59-A6C34878D82A}">
                    <a16:rowId xmlns:a16="http://schemas.microsoft.com/office/drawing/2014/main" val="1337306058"/>
                  </a:ext>
                </a:extLst>
              </a:tr>
              <a:tr h="370840">
                <a:tc>
                  <a:txBody>
                    <a:bodyPr/>
                    <a:lstStyle/>
                    <a:p>
                      <a:r>
                        <a:rPr lang="en-US" i="1" dirty="0">
                          <a:solidFill>
                            <a:schemeClr val="tx2">
                              <a:lumMod val="20000"/>
                              <a:lumOff val="80000"/>
                            </a:schemeClr>
                          </a:solidFill>
                        </a:rPr>
                        <a:t>Facebook</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17%</a:t>
                      </a:r>
                    </a:p>
                  </a:txBody>
                  <a:tcPr>
                    <a:noFill/>
                  </a:tcPr>
                </a:tc>
                <a:extLst>
                  <a:ext uri="{0D108BD9-81ED-4DB2-BD59-A6C34878D82A}">
                    <a16:rowId xmlns:a16="http://schemas.microsoft.com/office/drawing/2014/main" val="1491058292"/>
                  </a:ext>
                </a:extLst>
              </a:tr>
              <a:tr h="370840">
                <a:tc>
                  <a:txBody>
                    <a:bodyPr/>
                    <a:lstStyle/>
                    <a:p>
                      <a:r>
                        <a:rPr lang="en-US" i="1" dirty="0">
                          <a:solidFill>
                            <a:schemeClr val="tx2">
                              <a:lumMod val="20000"/>
                              <a:lumOff val="80000"/>
                            </a:schemeClr>
                          </a:solidFill>
                        </a:rPr>
                        <a:t>Other</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2">
                              <a:lumMod val="20000"/>
                              <a:lumOff val="80000"/>
                            </a:schemeClr>
                          </a:solidFill>
                          <a:effectLst/>
                          <a:uLnTx/>
                          <a:uFillTx/>
                          <a:latin typeface="Calibri"/>
                          <a:ea typeface="+mn-ea"/>
                          <a:cs typeface="+mn-cs"/>
                        </a:rPr>
                        <a:t>10%</a:t>
                      </a:r>
                    </a:p>
                  </a:txBody>
                  <a:tcPr>
                    <a:noFill/>
                  </a:tcPr>
                </a:tc>
                <a:extLst>
                  <a:ext uri="{0D108BD9-81ED-4DB2-BD59-A6C34878D82A}">
                    <a16:rowId xmlns:a16="http://schemas.microsoft.com/office/drawing/2014/main" val="3293505809"/>
                  </a:ext>
                </a:extLst>
              </a:tr>
            </a:tbl>
          </a:graphicData>
        </a:graphic>
      </p:graphicFrame>
      <p:sp>
        <p:nvSpPr>
          <p:cNvPr id="3" name="Text Box 5">
            <a:extLst>
              <a:ext uri="{FF2B5EF4-FFF2-40B4-BE49-F238E27FC236}">
                <a16:creationId xmlns:a16="http://schemas.microsoft.com/office/drawing/2014/main" id="{D995A72C-A6F3-C863-603F-6718B26B9A36}"/>
              </a:ext>
            </a:extLst>
          </p:cNvPr>
          <p:cNvSpPr txBox="1">
            <a:spLocks noChangeArrowheads="1"/>
          </p:cNvSpPr>
          <p:nvPr/>
        </p:nvSpPr>
        <p:spPr bwMode="auto">
          <a:xfrm>
            <a:off x="680829" y="4126831"/>
            <a:ext cx="7742582" cy="738664"/>
          </a:xfrm>
          <a:prstGeom prst="rect">
            <a:avLst/>
          </a:prstGeom>
          <a:noFill/>
          <a:ln w="9525">
            <a:noFill/>
            <a:miter lim="800000"/>
            <a:headEnd/>
            <a:tailEnd/>
          </a:ln>
          <a:effectLst/>
        </p:spPr>
        <p:txBody>
          <a:bodyPr wrap="square">
            <a:spAutoFit/>
          </a:bodyPr>
          <a:lstStyle/>
          <a:p>
            <a:pPr algn="ctr">
              <a:defRPr/>
            </a:pPr>
            <a:r>
              <a:rPr lang="en-US" sz="1400" i="1" dirty="0">
                <a:solidFill>
                  <a:schemeClr val="accent2">
                    <a:lumMod val="40000"/>
                    <a:lumOff val="60000"/>
                  </a:schemeClr>
                </a:solidFill>
                <a:effectLst>
                  <a:outerShdw blurRad="38100" dist="38100" dir="2700000" algn="tl">
                    <a:srgbClr val="000000"/>
                  </a:outerShdw>
                </a:effectLst>
              </a:rPr>
              <a:t>Can select more than one answer.</a:t>
            </a:r>
          </a:p>
          <a:p>
            <a:pPr algn="ctr">
              <a:defRPr/>
            </a:pPr>
            <a:r>
              <a:rPr lang="en-US" sz="1400" i="1" dirty="0">
                <a:solidFill>
                  <a:schemeClr val="accent2">
                    <a:lumMod val="40000"/>
                    <a:lumOff val="60000"/>
                  </a:schemeClr>
                </a:solidFill>
                <a:effectLst>
                  <a:outerShdw blurRad="38100" dist="38100" dir="2700000" algn="tl">
                    <a:srgbClr val="000000"/>
                  </a:outerShdw>
                </a:effectLst>
              </a:rPr>
              <a:t>152 surveys with suggestions or recommendations</a:t>
            </a:r>
          </a:p>
          <a:p>
            <a:pPr algn="ctr">
              <a:defRPr/>
            </a:pPr>
            <a:r>
              <a:rPr lang="en-US" sz="1400" i="1" dirty="0">
                <a:solidFill>
                  <a:schemeClr val="accent2">
                    <a:lumMod val="40000"/>
                    <a:lumOff val="60000"/>
                  </a:schemeClr>
                </a:solidFill>
                <a:effectLst>
                  <a:outerShdw blurRad="38100" dist="38100" dir="2700000" algn="tl">
                    <a:srgbClr val="000000"/>
                  </a:outerShdw>
                </a:effectLst>
              </a:rPr>
              <a:t>261 surveys entered lottery drawing</a:t>
            </a:r>
          </a:p>
        </p:txBody>
      </p:sp>
    </p:spTree>
    <p:extLst>
      <p:ext uri="{BB962C8B-B14F-4D97-AF65-F5344CB8AC3E}">
        <p14:creationId xmlns:p14="http://schemas.microsoft.com/office/powerpoint/2010/main" val="40790799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Custom 1">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da2fde5-841c-4847-938d-d00c4da0ad81">
      <Terms xmlns="http://schemas.microsoft.com/office/infopath/2007/PartnerControls"/>
    </lcf76f155ced4ddcb4097134ff3c332f>
    <TaxCatchAll xmlns="61253b00-8f0e-4984-b010-70f69c60598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3DE70AC0094942922893B9CAE21CF2" ma:contentTypeVersion="18" ma:contentTypeDescription="Create a new document." ma:contentTypeScope="" ma:versionID="7f23d162941959ab91027068d66c0017">
  <xsd:schema xmlns:xsd="http://www.w3.org/2001/XMLSchema" xmlns:xs="http://www.w3.org/2001/XMLSchema" xmlns:p="http://schemas.microsoft.com/office/2006/metadata/properties" xmlns:ns2="3da2fde5-841c-4847-938d-d00c4da0ad81" xmlns:ns3="61253b00-8f0e-4984-b010-70f69c605985" targetNamespace="http://schemas.microsoft.com/office/2006/metadata/properties" ma:root="true" ma:fieldsID="208c49b63fefb08f70ce4dfdafb72210" ns2:_="" ns3:_="">
    <xsd:import namespace="3da2fde5-841c-4847-938d-d00c4da0ad81"/>
    <xsd:import namespace="61253b00-8f0e-4984-b010-70f69c605985"/>
    <xsd:element name="properties">
      <xsd:complexType>
        <xsd:sequence>
          <xsd:element name="documentManagement">
            <xsd:complexType>
              <xsd:all>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a2fde5-841c-4847-938d-d00c4da0ad81"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0" ma:displayName="Image Tags" ma:readOnly="false" ma:fieldId="{dd08533c-e638-4895-a767-9dbee5618f89}" ma:taxonomyMulti="true" ma:sspId="f3e45fdd-a435-44b8-be5a-92ee701da07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253b00-8f0e-4984-b010-70f69c605985"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d026ef0-49e4-4f5e-9e52-17df57c4f377}" ma:internalName="TaxCatchAll" ma:showField="CatchAllData" ma:web="61253b00-8f0e-4984-b010-70f69c6059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98BDF7-F17A-4656-A9CC-894E4A1F4B84}">
  <ds:schemaRefs>
    <ds:schemaRef ds:uri="http://schemas.microsoft.com/office/2006/metadata/properties"/>
    <ds:schemaRef ds:uri="http://schemas.microsoft.com/office/infopath/2007/PartnerControls"/>
    <ds:schemaRef ds:uri="3da2fde5-841c-4847-938d-d00c4da0ad81"/>
    <ds:schemaRef ds:uri="61253b00-8f0e-4984-b010-70f69c605985"/>
  </ds:schemaRefs>
</ds:datastoreItem>
</file>

<file path=customXml/itemProps2.xml><?xml version="1.0" encoding="utf-8"?>
<ds:datastoreItem xmlns:ds="http://schemas.openxmlformats.org/officeDocument/2006/customXml" ds:itemID="{DCE6C483-FEBD-4A82-B1F3-AB300316B42F}">
  <ds:schemaRefs>
    <ds:schemaRef ds:uri="http://schemas.microsoft.com/sharepoint/v3/contenttype/forms"/>
  </ds:schemaRefs>
</ds:datastoreItem>
</file>

<file path=customXml/itemProps3.xml><?xml version="1.0" encoding="utf-8"?>
<ds:datastoreItem xmlns:ds="http://schemas.openxmlformats.org/officeDocument/2006/customXml" ds:itemID="{B756F6E6-96D9-4617-B4E7-CE601B4BC9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a2fde5-841c-4847-938d-d00c4da0ad81"/>
    <ds:schemaRef ds:uri="61253b00-8f0e-4984-b010-70f69c6059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Perspective</Template>
  <TotalTime>8008</TotalTime>
  <Words>3149</Words>
  <Application>Microsoft Office PowerPoint</Application>
  <PresentationFormat>On-screen Show (4:3)</PresentationFormat>
  <Paragraphs>613</Paragraphs>
  <Slides>49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 Narrow</vt:lpstr>
      <vt:lpstr>Calibri</vt:lpstr>
      <vt:lpstr>Cambria</vt:lpstr>
      <vt:lpstr>Helvetica</vt:lpstr>
      <vt:lpstr>Lucida Fax</vt:lpstr>
      <vt:lpstr>Wingdings</vt:lpstr>
      <vt:lpstr>Perspective</vt:lpstr>
      <vt:lpstr>Element 7, Parks &amp; Recreation, 2025 Island County Comprehensive Plan  </vt:lpstr>
      <vt:lpstr>Agenda</vt:lpstr>
      <vt:lpstr>Online survey results Residence </vt:lpstr>
      <vt:lpstr>Years of residency in Island County </vt:lpstr>
      <vt:lpstr>Number of people in household</vt:lpstr>
      <vt:lpstr>Language spoken at home</vt:lpstr>
      <vt:lpstr>Gender</vt:lpstr>
      <vt:lpstr>Recreation activities engaged in by survey respondents </vt:lpstr>
      <vt:lpstr>Found out about the survey</vt:lpstr>
      <vt:lpstr>Satisfaction  What is the level of satisfaction with the conservation areas, trails, parks, and recreation facilities current provided in Island County?</vt:lpstr>
      <vt:lpstr>Island County role       Island County Role What type of role should Island County Parks and Public Works take in the development of conservation areas and parks? </vt:lpstr>
      <vt:lpstr>      Population increase Island County population is projected to increase from 87,700 persons in 2022 to 105,250 persons by 2050 or by 17,550 or by 20% additional people. Will existing conservation areas, trails, parks, and recreation facilities be sufficient to meet this population increase?</vt:lpstr>
      <vt:lpstr> Island County park and conservation area objectives</vt:lpstr>
      <vt:lpstr> Objectives</vt:lpstr>
      <vt:lpstr> Island County Parks and Public Works sites</vt:lpstr>
      <vt:lpstr> Island County Parks &amp; Public Works</vt:lpstr>
      <vt:lpstr> Conservation lands owned by others</vt:lpstr>
      <vt:lpstr> Conservation lands owned by others</vt:lpstr>
      <vt:lpstr> P&amp;RD, port, and nonprofit parks and conservancies</vt:lpstr>
      <vt:lpstr> Park &amp; Recreation Districts, ports, and nonprofits</vt:lpstr>
      <vt:lpstr>Washington State Parks</vt:lpstr>
      <vt:lpstr>Washington State Parks</vt:lpstr>
      <vt:lpstr>Water trails</vt:lpstr>
      <vt:lpstr>Water trails</vt:lpstr>
      <vt:lpstr>On and off-road bike, hike trails</vt:lpstr>
      <vt:lpstr>On and off-road hike, bike trails</vt:lpstr>
      <vt:lpstr>E-bikes</vt:lpstr>
      <vt:lpstr>Horse trails</vt:lpstr>
      <vt:lpstr>Horse trails</vt:lpstr>
      <vt:lpstr>Beach and waterfront access</vt:lpstr>
      <vt:lpstr>Beach and waterfront access</vt:lpstr>
      <vt:lpstr>Picnic areas</vt:lpstr>
      <vt:lpstr>Picnic areas</vt:lpstr>
      <vt:lpstr>Athletic courts and fields</vt:lpstr>
      <vt:lpstr>Athletic courts and fields</vt:lpstr>
      <vt:lpstr>Tent and RV campgrounds</vt:lpstr>
      <vt:lpstr>Tent and RV campgrounds</vt:lpstr>
      <vt:lpstr>Island County demographic trends</vt:lpstr>
      <vt:lpstr>2022 RCO SCORP Diary-Based Survey</vt:lpstr>
      <vt:lpstr>2022 Island Counties recreation participation</vt:lpstr>
      <vt:lpstr>Washington State/Island Counties recreation participation</vt:lpstr>
      <vt:lpstr>2022 recreation frequencies</vt:lpstr>
      <vt:lpstr>Island County 2050 recreation demand</vt:lpstr>
      <vt:lpstr>Conservation, park, trail opportunities</vt:lpstr>
      <vt:lpstr>LOS methodologies</vt:lpstr>
      <vt:lpstr>Current inventory</vt:lpstr>
      <vt:lpstr>County park assessments – in progress</vt:lpstr>
      <vt:lpstr>Project financing options – in progress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Kelley</dc:creator>
  <cp:lastModifiedBy>Keven Graves</cp:lastModifiedBy>
  <cp:revision>303</cp:revision>
  <cp:lastPrinted>2024-11-26T17:28:07Z</cp:lastPrinted>
  <dcterms:created xsi:type="dcterms:W3CDTF">2014-09-16T21:39:03Z</dcterms:created>
  <dcterms:modified xsi:type="dcterms:W3CDTF">2024-12-04T19:07:49Z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0x010100DF3DE70AC0094942922893B9CAE21CF2</vt:lpwstr>
  </property>
  <property fmtid="{D5CDD505-2E9C-101B-9397-08002B2CF9AE}" pid="3" name="MediaServiceImageTags1">
    <vt:lpwstr/>
  </property>
  <property fmtid="{D5CDD505-2E9C-101B-9397-08002B2CF9AE}" pid="4" name="MediaServiceImageTags">
    <vt:lpwstr/>
  </property>
  <property fmtid="{D5CDD505-2E9C-101B-9397-08002B2CF9AE}" pid="5" name="MediaServiceImageTags2">
    <vt:lpwstr/>
  </property>
  <property fmtid="{D5CDD505-2E9C-101B-9397-08002B2CF9AE}" pid="6" name="MediaServiceImageTags0">
    <vt:lpwstr/>
  </property>
  <property fmtid="{D5CDD505-2E9C-101B-9397-08002B2CF9AE}" pid="7" name="MediaServiceImageTags3">
    <vt:lpwstr/>
  </property>
</Properties>
</file>