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68" r:id="rId3"/>
    <p:sldId id="290" r:id="rId4"/>
    <p:sldId id="291" r:id="rId5"/>
    <p:sldId id="289" r:id="rId6"/>
    <p:sldId id="297" r:id="rId7"/>
    <p:sldId id="298" r:id="rId8"/>
    <p:sldId id="292" r:id="rId9"/>
    <p:sldId id="265" r:id="rId10"/>
    <p:sldId id="284" r:id="rId11"/>
    <p:sldId id="285" r:id="rId12"/>
    <p:sldId id="286" r:id="rId13"/>
    <p:sldId id="287" r:id="rId14"/>
    <p:sldId id="288" r:id="rId15"/>
    <p:sldId id="258" r:id="rId16"/>
    <p:sldId id="281" r:id="rId17"/>
    <p:sldId id="259" r:id="rId18"/>
    <p:sldId id="282" r:id="rId19"/>
    <p:sldId id="293" r:id="rId20"/>
    <p:sldId id="294" r:id="rId21"/>
    <p:sldId id="295" r:id="rId22"/>
    <p:sldId id="267" r:id="rId23"/>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5E"/>
    <a:srgbClr val="008000"/>
    <a:srgbClr val="003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9" d="100"/>
          <a:sy n="109"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8C6C-4689-47A3-8DFC-C48BBF5B574D}"/>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3AD83BA-58B8-4D68-BFFA-4A9F3A4E42C2}"/>
              </a:ext>
            </a:extLst>
          </p:cNvPr>
          <p:cNvSpPr>
            <a:spLocks noGrp="1"/>
          </p:cNvSpPr>
          <p:nvPr>
            <p:ph type="dt" idx="1"/>
          </p:nvPr>
        </p:nvSpPr>
        <p:spPr>
          <a:xfrm>
            <a:off x="3898102" y="0"/>
            <a:ext cx="2982119" cy="466434"/>
          </a:xfrm>
          <a:prstGeom prst="rect">
            <a:avLst/>
          </a:prstGeom>
        </p:spPr>
        <p:txBody>
          <a:bodyPr vert="horz" lIns="92446" tIns="46223" rIns="92446" bIns="46223" rtlCol="0"/>
          <a:lstStyle>
            <a:lvl1pPr algn="r" eaLnBrk="1" fontAlgn="auto" hangingPunct="1">
              <a:spcBef>
                <a:spcPts val="0"/>
              </a:spcBef>
              <a:spcAft>
                <a:spcPts val="0"/>
              </a:spcAft>
              <a:defRPr sz="1200" smtClean="0">
                <a:latin typeface="+mn-lt"/>
              </a:defRPr>
            </a:lvl1pPr>
          </a:lstStyle>
          <a:p>
            <a:pPr>
              <a:defRPr/>
            </a:pPr>
            <a:fld id="{D527E52E-970C-445A-8D30-B453C92E3232}" type="datetimeFigureOut">
              <a:rPr lang="en-US"/>
              <a:pPr>
                <a:defRPr/>
              </a:pPr>
              <a:t>3/6/2025</a:t>
            </a:fld>
            <a:endParaRPr lang="en-US"/>
          </a:p>
        </p:txBody>
      </p:sp>
      <p:sp>
        <p:nvSpPr>
          <p:cNvPr id="4" name="Slide Image Placeholder 3">
            <a:extLst>
              <a:ext uri="{FF2B5EF4-FFF2-40B4-BE49-F238E27FC236}">
                <a16:creationId xmlns:a16="http://schemas.microsoft.com/office/drawing/2014/main" id="{E6B7C86B-0B59-411A-813B-E7FECE944D81}"/>
              </a:ext>
            </a:extLst>
          </p:cNvPr>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a:extLst>
              <a:ext uri="{FF2B5EF4-FFF2-40B4-BE49-F238E27FC236}">
                <a16:creationId xmlns:a16="http://schemas.microsoft.com/office/drawing/2014/main" id="{E619D89B-971E-4FE2-AF54-62492DD07236}"/>
              </a:ext>
            </a:extLst>
          </p:cNvPr>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5EF68F-2A08-4324-A8F2-5473371F5669}"/>
              </a:ext>
            </a:extLst>
          </p:cNvPr>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F0E729A-F998-4CEB-B169-D46C245424F4}"/>
              </a:ext>
            </a:extLst>
          </p:cNvPr>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eaLnBrk="1" fontAlgn="auto" hangingPunct="1">
              <a:spcBef>
                <a:spcPts val="0"/>
              </a:spcBef>
              <a:spcAft>
                <a:spcPts val="0"/>
              </a:spcAft>
              <a:defRPr sz="1200" smtClean="0">
                <a:latin typeface="+mn-lt"/>
              </a:defRPr>
            </a:lvl1pPr>
          </a:lstStyle>
          <a:p>
            <a:pPr>
              <a:defRPr/>
            </a:pPr>
            <a:fld id="{0EBA585B-33C3-4DDD-A47C-8B2DCC718F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2329D82-6364-46AE-A042-2985F69214E6}" type="datetime1">
              <a:rPr lang="en-US" smtClean="0"/>
              <a:pPr>
                <a:defRPr/>
              </a:pPr>
              <a:t>3/6/2025</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6E6BAA59-C293-4306-9DAB-DF471BF0F832}" type="slidenum">
              <a:rPr lang="en-US" smtClean="0"/>
              <a:pPr>
                <a:defRPr/>
              </a:pPr>
              <a:t>‹#›</a:t>
            </a:fld>
            <a:endParaRPr lang="en-US"/>
          </a:p>
        </p:txBody>
      </p:sp>
    </p:spTree>
    <p:extLst>
      <p:ext uri="{BB962C8B-B14F-4D97-AF65-F5344CB8AC3E}">
        <p14:creationId xmlns:p14="http://schemas.microsoft.com/office/powerpoint/2010/main" val="172359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42057404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20843186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20504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97002337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4" name="Footer Placeholder 3"/>
          <p:cNvSpPr>
            <a:spLocks noGrp="1"/>
          </p:cNvSpPr>
          <p:nvPr>
            <p:ph type="ftr" sz="quarter" idx="11"/>
          </p:nvPr>
        </p:nvSpPr>
        <p:spPr/>
        <p:txBody>
          <a:bodyPr/>
          <a:lstStyle/>
          <a:p>
            <a:pPr>
              <a:defRPr/>
            </a:pPr>
            <a:r>
              <a:rPr lang="en-US"/>
              <a:t>February 2023</a:t>
            </a:r>
          </a:p>
        </p:txBody>
      </p:sp>
      <p:sp>
        <p:nvSpPr>
          <p:cNvPr id="5" name="Slide Number Placeholder 4"/>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8106231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4" name="Footer Placeholder 3"/>
          <p:cNvSpPr>
            <a:spLocks noGrp="1"/>
          </p:cNvSpPr>
          <p:nvPr>
            <p:ph type="ftr" sz="quarter" idx="11"/>
          </p:nvPr>
        </p:nvSpPr>
        <p:spPr/>
        <p:txBody>
          <a:bodyPr/>
          <a:lstStyle/>
          <a:p>
            <a:pPr>
              <a:defRPr/>
            </a:pPr>
            <a:r>
              <a:rPr lang="en-US"/>
              <a:t>February 2023</a:t>
            </a:r>
          </a:p>
        </p:txBody>
      </p:sp>
      <p:sp>
        <p:nvSpPr>
          <p:cNvPr id="5" name="Slide Number Placeholder 4"/>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60944613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52098552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106730457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96B389A-9F6D-46A4-B1A8-4BBC26F9621D}" type="datetime1">
              <a:rPr lang="en-US" smtClean="0"/>
              <a:pPr>
                <a:defRPr/>
              </a:pPr>
              <a:t>3/6/2025</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8AD16808-3AE9-4FC3-A729-0F96ADD5C7B7}" type="slidenum">
              <a:rPr lang="en-US" smtClean="0"/>
              <a:pPr>
                <a:defRPr/>
              </a:pPr>
              <a:t>‹#›</a:t>
            </a:fld>
            <a:endParaRPr lang="en-US"/>
          </a:p>
        </p:txBody>
      </p:sp>
    </p:spTree>
    <p:extLst>
      <p:ext uri="{BB962C8B-B14F-4D97-AF65-F5344CB8AC3E}">
        <p14:creationId xmlns:p14="http://schemas.microsoft.com/office/powerpoint/2010/main" val="90068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82376843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9EDD598-A60A-4079-A101-84BD3BA20D95}" type="datetime1">
              <a:rPr lang="en-US" smtClean="0"/>
              <a:pPr>
                <a:defRPr/>
              </a:pPr>
              <a:t>3/6/2025</a:t>
            </a:fld>
            <a:endParaRPr lang="en-US"/>
          </a:p>
        </p:txBody>
      </p:sp>
      <p:sp>
        <p:nvSpPr>
          <p:cNvPr id="5" name="Footer Placeholder 4"/>
          <p:cNvSpPr>
            <a:spLocks noGrp="1"/>
          </p:cNvSpPr>
          <p:nvPr>
            <p:ph type="ftr" sz="quarter" idx="11"/>
          </p:nvPr>
        </p:nvSpPr>
        <p:spPr/>
        <p:txBody>
          <a:bodyPr/>
          <a:lstStyle/>
          <a:p>
            <a:pPr>
              <a:defRPr/>
            </a:pPr>
            <a:r>
              <a:rPr lang="en-US"/>
              <a:t>February 2023</a:t>
            </a:r>
          </a:p>
        </p:txBody>
      </p:sp>
      <p:sp>
        <p:nvSpPr>
          <p:cNvPr id="6" name="Slide Number Placeholder 5"/>
          <p:cNvSpPr>
            <a:spLocks noGrp="1"/>
          </p:cNvSpPr>
          <p:nvPr>
            <p:ph type="sldNum" sz="quarter" idx="12"/>
          </p:nvPr>
        </p:nvSpPr>
        <p:spPr/>
        <p:txBody>
          <a:bodyPr/>
          <a:lstStyle/>
          <a:p>
            <a:pPr>
              <a:defRPr/>
            </a:pPr>
            <a:fld id="{DB1D0A9F-E5D4-44D6-8DD4-CD6638655CDB}" type="slidenum">
              <a:rPr lang="en-US" smtClean="0"/>
              <a:pPr>
                <a:defRPr/>
              </a:pPr>
              <a:t>‹#›</a:t>
            </a:fld>
            <a:endParaRPr lang="en-US"/>
          </a:p>
        </p:txBody>
      </p:sp>
    </p:spTree>
    <p:extLst>
      <p:ext uri="{BB962C8B-B14F-4D97-AF65-F5344CB8AC3E}">
        <p14:creationId xmlns:p14="http://schemas.microsoft.com/office/powerpoint/2010/main" val="187963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205352670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8" name="Footer Placeholder 7"/>
          <p:cNvSpPr>
            <a:spLocks noGrp="1"/>
          </p:cNvSpPr>
          <p:nvPr>
            <p:ph type="ftr" sz="quarter" idx="11"/>
          </p:nvPr>
        </p:nvSpPr>
        <p:spPr/>
        <p:txBody>
          <a:bodyPr/>
          <a:lstStyle/>
          <a:p>
            <a:pPr>
              <a:defRPr/>
            </a:pPr>
            <a:r>
              <a:rPr lang="en-US"/>
              <a:t>February 2023</a:t>
            </a:r>
          </a:p>
        </p:txBody>
      </p:sp>
      <p:sp>
        <p:nvSpPr>
          <p:cNvPr id="9" name="Slide Number Placeholder 8"/>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132876677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0925C33-F2C8-4B3F-8C4B-CA86BFA9B658}" type="datetime1">
              <a:rPr lang="en-US" smtClean="0"/>
              <a:pPr>
                <a:defRPr/>
              </a:pPr>
              <a:t>3/6/2025</a:t>
            </a:fld>
            <a:endParaRPr lang="en-US"/>
          </a:p>
        </p:txBody>
      </p:sp>
      <p:sp>
        <p:nvSpPr>
          <p:cNvPr id="4" name="Footer Placeholder 3"/>
          <p:cNvSpPr>
            <a:spLocks noGrp="1"/>
          </p:cNvSpPr>
          <p:nvPr>
            <p:ph type="ftr" sz="quarter" idx="11"/>
          </p:nvPr>
        </p:nvSpPr>
        <p:spPr/>
        <p:txBody>
          <a:bodyPr/>
          <a:lstStyle/>
          <a:p>
            <a:pPr>
              <a:defRPr/>
            </a:pPr>
            <a:r>
              <a:rPr lang="en-US"/>
              <a:t>February 2023</a:t>
            </a:r>
          </a:p>
        </p:txBody>
      </p:sp>
      <p:sp>
        <p:nvSpPr>
          <p:cNvPr id="5" name="Slide Number Placeholder 4"/>
          <p:cNvSpPr>
            <a:spLocks noGrp="1"/>
          </p:cNvSpPr>
          <p:nvPr>
            <p:ph type="sldNum" sz="quarter" idx="12"/>
          </p:nvPr>
        </p:nvSpPr>
        <p:spPr/>
        <p:txBody>
          <a:bodyPr/>
          <a:lstStyle/>
          <a:p>
            <a:pPr>
              <a:defRPr/>
            </a:pPr>
            <a:fld id="{B9DE3E43-23E5-475C-AF5D-AE7747E43C54}" type="slidenum">
              <a:rPr lang="en-US" smtClean="0"/>
              <a:pPr>
                <a:defRPr/>
              </a:pPr>
              <a:t>‹#›</a:t>
            </a:fld>
            <a:endParaRPr lang="en-US"/>
          </a:p>
        </p:txBody>
      </p:sp>
    </p:spTree>
    <p:extLst>
      <p:ext uri="{BB962C8B-B14F-4D97-AF65-F5344CB8AC3E}">
        <p14:creationId xmlns:p14="http://schemas.microsoft.com/office/powerpoint/2010/main" val="283195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pPr>
              <a:defRPr/>
            </a:pPr>
            <a:fld id="{E23F6A73-9F6B-4354-8D75-85CA7336359E}" type="datetime1">
              <a:rPr lang="en-US" smtClean="0"/>
              <a:pPr>
                <a:defRPr/>
              </a:pPr>
              <a:t>3/6/2025</a:t>
            </a:fld>
            <a:endParaRPr lang="en-US"/>
          </a:p>
        </p:txBody>
      </p:sp>
      <p:sp>
        <p:nvSpPr>
          <p:cNvPr id="3" name="Footer Placeholder 2"/>
          <p:cNvSpPr>
            <a:spLocks noGrp="1"/>
          </p:cNvSpPr>
          <p:nvPr>
            <p:ph type="ftr" sz="quarter" idx="11"/>
          </p:nvPr>
        </p:nvSpPr>
        <p:spPr/>
        <p:txBody>
          <a:bodyPr/>
          <a:lstStyle/>
          <a:p>
            <a:pPr>
              <a:defRPr/>
            </a:pPr>
            <a:r>
              <a:rPr lang="en-US"/>
              <a:t>February 2023</a:t>
            </a:r>
          </a:p>
        </p:txBody>
      </p:sp>
      <p:sp>
        <p:nvSpPr>
          <p:cNvPr id="4" name="Slide Number Placeholder 3"/>
          <p:cNvSpPr>
            <a:spLocks noGrp="1"/>
          </p:cNvSpPr>
          <p:nvPr>
            <p:ph type="sldNum" sz="quarter" idx="12"/>
          </p:nvPr>
        </p:nvSpPr>
        <p:spPr/>
        <p:txBody>
          <a:bodyPr/>
          <a:lstStyle/>
          <a:p>
            <a:pPr>
              <a:defRPr/>
            </a:pPr>
            <a:fld id="{B747E53E-C41E-4169-BD5C-64A94E746B20}" type="slidenum">
              <a:rPr lang="en-US" smtClean="0"/>
              <a:pPr>
                <a:defRPr/>
              </a:pPr>
              <a:t>‹#›</a:t>
            </a:fld>
            <a:endParaRPr lang="en-US"/>
          </a:p>
        </p:txBody>
      </p:sp>
    </p:spTree>
    <p:extLst>
      <p:ext uri="{BB962C8B-B14F-4D97-AF65-F5344CB8AC3E}">
        <p14:creationId xmlns:p14="http://schemas.microsoft.com/office/powerpoint/2010/main" val="143213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5069257-FE78-4D2F-92A3-17F4561FF6DE}" type="datetime1">
              <a:rPr lang="en-US" smtClean="0"/>
              <a:pPr>
                <a:defRPr/>
              </a:pPr>
              <a:t>3/6/2025</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46236733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806BE44-38CE-4942-B341-CBAB55A363A9}" type="datetime1">
              <a:rPr lang="en-US" smtClean="0"/>
              <a:pPr>
                <a:defRPr/>
              </a:pPr>
              <a:t>3/6/2025</a:t>
            </a:fld>
            <a:endParaRPr lang="en-US"/>
          </a:p>
        </p:txBody>
      </p:sp>
      <p:sp>
        <p:nvSpPr>
          <p:cNvPr id="6" name="Footer Placeholder 5"/>
          <p:cNvSpPr>
            <a:spLocks noGrp="1"/>
          </p:cNvSpPr>
          <p:nvPr>
            <p:ph type="ftr" sz="quarter" idx="11"/>
          </p:nvPr>
        </p:nvSpPr>
        <p:spPr/>
        <p:txBody>
          <a:bodyPr/>
          <a:lstStyle/>
          <a:p>
            <a:pPr>
              <a:defRPr/>
            </a:pPr>
            <a:r>
              <a:rPr lang="en-US"/>
              <a:t>February 2023</a:t>
            </a:r>
          </a:p>
        </p:txBody>
      </p:sp>
      <p:sp>
        <p:nvSpPr>
          <p:cNvPr id="7" name="Slide Number Placeholder 6"/>
          <p:cNvSpPr>
            <a:spLocks noGrp="1"/>
          </p:cNvSpPr>
          <p:nvPr>
            <p:ph type="sldNum" sz="quarter" idx="12"/>
          </p:nvPr>
        </p:nvSpPr>
        <p:spPr/>
        <p:txBody>
          <a:bodyPr/>
          <a:lstStyle/>
          <a:p>
            <a:pPr>
              <a:defRPr/>
            </a:pPr>
            <a:fld id="{2270E686-C099-4930-B5B8-B51425EFFCA0}" type="slidenum">
              <a:rPr lang="en-US" smtClean="0"/>
              <a:pPr>
                <a:defRPr/>
              </a:pPr>
              <a:t>‹#›</a:t>
            </a:fld>
            <a:endParaRPr lang="en-US"/>
          </a:p>
        </p:txBody>
      </p:sp>
    </p:spTree>
    <p:extLst>
      <p:ext uri="{BB962C8B-B14F-4D97-AF65-F5344CB8AC3E}">
        <p14:creationId xmlns:p14="http://schemas.microsoft.com/office/powerpoint/2010/main" val="26620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a:defRPr/>
            </a:pPr>
            <a:fld id="{95069257-FE78-4D2F-92A3-17F4561FF6DE}" type="datetime1">
              <a:rPr lang="en-US" smtClean="0"/>
              <a:pPr>
                <a:defRPr/>
              </a:pPr>
              <a:t>3/6/2025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February 2023</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a:defRPr/>
            </a:pPr>
            <a:fld id="{BEB801FE-EB35-4269-969B-510102F6E2D6}" type="slidenum">
              <a:rPr lang="en-US" smtClean="0"/>
              <a:pPr>
                <a:defRPr/>
              </a:pPr>
              <a:t>‹#›</a:t>
            </a:fld>
            <a:endParaRPr lang="en-US"/>
          </a:p>
        </p:txBody>
      </p:sp>
    </p:spTree>
    <p:extLst>
      <p:ext uri="{BB962C8B-B14F-4D97-AF65-F5344CB8AC3E}">
        <p14:creationId xmlns:p14="http://schemas.microsoft.com/office/powerpoint/2010/main" val="3054847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descr="&quot;&quot;">
            <a:extLst>
              <a:ext uri="{FF2B5EF4-FFF2-40B4-BE49-F238E27FC236}">
                <a16:creationId xmlns:a16="http://schemas.microsoft.com/office/drawing/2014/main" id="{49F427EC-2C1F-42C7-9F74-BDB05CEEF64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3" name="Rectangle 1032" descr="&quot;&quot;">
            <a:extLst>
              <a:ext uri="{FF2B5EF4-FFF2-40B4-BE49-F238E27FC236}">
                <a16:creationId xmlns:a16="http://schemas.microsoft.com/office/drawing/2014/main" id="{1580316A-6A92-4CF7-968D-59268B67694D}"/>
              </a:ext>
            </a:extLst>
          </p:cNvPr>
          <p:cNvSpPr>
            <a:spLocks noGrp="1" noRot="1" noChangeAspect="1" noMove="1" noResize="1" noEditPoints="1" noAdjustHandles="1" noChangeArrowheads="1" noChangeShapeType="1" noTextEdit="1"/>
          </p:cNvSpPr>
          <p:nvPr/>
        </p:nvSpPr>
        <p:spPr>
          <a:xfrm rot="10800000">
            <a:off x="0" y="-22225"/>
            <a:ext cx="12192000" cy="437356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5" name="Rectangle 1034">
            <a:extLst>
              <a:ext uri="{FF2B5EF4-FFF2-40B4-BE49-F238E27FC236}">
                <a16:creationId xmlns:a16="http://schemas.microsoft.com/office/drawing/2014/main" id="{8291FAD4-F51E-410A-8E38-1F9CFCA316E2}"/>
              </a:ext>
            </a:extLst>
          </p:cNvPr>
          <p:cNvSpPr>
            <a:spLocks noGrp="1" noRot="1" noChangeAspect="1" noMove="1" noResize="1" noEditPoints="1" noAdjustHandles="1" noChangeArrowheads="1" noChangeShapeType="1" noTextEdit="1"/>
          </p:cNvSpPr>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7" name="Rectangle 1036">
            <a:extLst>
              <a:ext uri="{FF2B5EF4-FFF2-40B4-BE49-F238E27FC236}">
                <a16:creationId xmlns:a16="http://schemas.microsoft.com/office/drawing/2014/main" id="{CDCA9376-6CBB-4DF2-BAFE-33B5DACF3B24}"/>
              </a:ext>
            </a:extLst>
          </p:cNvPr>
          <p:cNvSpPr>
            <a:spLocks noGrp="1" noRot="1" noChangeAspect="1" noMove="1" noResize="1" noEditPoints="1" noAdjustHandles="1" noChangeArrowheads="1" noChangeShapeType="1" noTextEdit="1"/>
          </p:cNvSpPr>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9" name="Rectangle 1038" descr="&quot;&quot;">
            <a:extLst>
              <a:ext uri="{FF2B5EF4-FFF2-40B4-BE49-F238E27FC236}">
                <a16:creationId xmlns:a16="http://schemas.microsoft.com/office/drawing/2014/main" id="{A7FBB295-5B61-49A3-9283-D29426F8B8C8}"/>
              </a:ext>
            </a:extLst>
          </p:cNvPr>
          <p:cNvSpPr>
            <a:spLocks noGrp="1" noRot="1" noChangeAspect="1" noMove="1" noResize="1" noEditPoints="1" noAdjustHandles="1" noChangeArrowheads="1" noChangeShapeType="1" noTextEdit="1"/>
          </p:cNvSpPr>
          <p:nvPr/>
        </p:nvSpPr>
        <p:spPr>
          <a:xfrm>
            <a:off x="0" y="-22225"/>
            <a:ext cx="8542338" cy="4373563"/>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41" name="Freeform: Shape 1040" descr="&quot;&quot;">
            <a:extLst>
              <a:ext uri="{FF2B5EF4-FFF2-40B4-BE49-F238E27FC236}">
                <a16:creationId xmlns:a16="http://schemas.microsoft.com/office/drawing/2014/main" id="{9261E343-5BA5-4C63-AB56-286B9116FBA7}"/>
              </a:ext>
            </a:extLst>
          </p:cNvPr>
          <p:cNvSpPr>
            <a:spLocks noGrp="1" noRot="1" noChangeAspect="1" noMove="1" noResize="1" noEditPoints="1" noAdjustHandles="1" noChangeArrowheads="1" noChangeShapeType="1" noTextEdit="1"/>
          </p:cNvSpPr>
          <p:nvPr/>
        </p:nvSpPr>
        <p:spPr>
          <a:xfrm rot="12508972">
            <a:off x="5945188" y="-1031875"/>
            <a:ext cx="4991100" cy="4438650"/>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84" name="Title 1">
            <a:extLst>
              <a:ext uri="{FF2B5EF4-FFF2-40B4-BE49-F238E27FC236}">
                <a16:creationId xmlns:a16="http://schemas.microsoft.com/office/drawing/2014/main" id="{53F764E7-527E-4072-95F9-3389588D6BF5}"/>
              </a:ext>
            </a:extLst>
          </p:cNvPr>
          <p:cNvSpPr>
            <a:spLocks noGrp="1" noChangeArrowheads="1"/>
          </p:cNvSpPr>
          <p:nvPr>
            <p:ph type="ctrTitle"/>
          </p:nvPr>
        </p:nvSpPr>
        <p:spPr>
          <a:xfrm>
            <a:off x="832919" y="2122848"/>
            <a:ext cx="10093243" cy="543207"/>
          </a:xfrm>
        </p:spPr>
        <p:txBody>
          <a:bodyPr>
            <a:noAutofit/>
          </a:bodyPr>
          <a:lstStyle/>
          <a:p>
            <a:pPr algn="l"/>
            <a:r>
              <a:rPr lang="en-US" altLang="en-US" sz="5400" dirty="0">
                <a:solidFill>
                  <a:srgbClr val="FFFFFF"/>
                </a:solidFill>
              </a:rPr>
              <a:t>Island County Food Industry Annual Meeting</a:t>
            </a:r>
          </a:p>
        </p:txBody>
      </p:sp>
      <p:sp>
        <p:nvSpPr>
          <p:cNvPr id="3085" name="Subtitle 2">
            <a:extLst>
              <a:ext uri="{FF2B5EF4-FFF2-40B4-BE49-F238E27FC236}">
                <a16:creationId xmlns:a16="http://schemas.microsoft.com/office/drawing/2014/main" id="{EE6B4D2D-FE4E-472E-BE55-AAAE41F368BB}"/>
              </a:ext>
            </a:extLst>
          </p:cNvPr>
          <p:cNvSpPr>
            <a:spLocks noGrp="1" noChangeArrowheads="1"/>
          </p:cNvSpPr>
          <p:nvPr>
            <p:ph type="subTitle" idx="1"/>
          </p:nvPr>
        </p:nvSpPr>
        <p:spPr>
          <a:xfrm>
            <a:off x="832919" y="4870450"/>
            <a:ext cx="10524056" cy="1458913"/>
          </a:xfrm>
        </p:spPr>
        <p:txBody>
          <a:bodyPr anchor="ctr"/>
          <a:lstStyle/>
          <a:p>
            <a:pPr algn="l"/>
            <a:r>
              <a:rPr lang="en-US" altLang="en-US" dirty="0">
                <a:solidFill>
                  <a:schemeClr val="accent2"/>
                </a:solidFill>
                <a:latin typeface="+mj-lt"/>
              </a:rPr>
              <a:t>Presentation March 10, 2025| Island County Food Safety Program</a:t>
            </a:r>
          </a:p>
        </p:txBody>
      </p:sp>
      <p:pic>
        <p:nvPicPr>
          <p:cNvPr id="2" name="Picture 1">
            <a:extLst>
              <a:ext uri="{FF2B5EF4-FFF2-40B4-BE49-F238E27FC236}">
                <a16:creationId xmlns:a16="http://schemas.microsoft.com/office/drawing/2014/main" id="{93EAC934-CEDC-4418-873A-682C6DFBB6B7}"/>
              </a:ext>
            </a:extLst>
          </p:cNvPr>
          <p:cNvPicPr>
            <a:picLocks noChangeAspect="1"/>
          </p:cNvPicPr>
          <p:nvPr/>
        </p:nvPicPr>
        <p:blipFill>
          <a:blip r:embed="rId2"/>
          <a:stretch>
            <a:fillRect/>
          </a:stretch>
        </p:blipFill>
        <p:spPr>
          <a:xfrm>
            <a:off x="9671400" y="3464496"/>
            <a:ext cx="1956986" cy="1956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36650" y="1195057"/>
            <a:ext cx="7473950" cy="416460"/>
          </a:xfrm>
        </p:spPr>
        <p:txBody>
          <a:bodyPr>
            <a:noAutofit/>
          </a:bodyPr>
          <a:lstStyle/>
          <a:p>
            <a:r>
              <a:rPr lang="en-US" altLang="en-US" sz="4800" dirty="0">
                <a:solidFill>
                  <a:srgbClr val="006D5E"/>
                </a:solidFill>
              </a:rPr>
              <a:t>Emergency Plans (</a:t>
            </a:r>
            <a:r>
              <a:rPr lang="en-US" altLang="en-US" sz="4800" cap="none" dirty="0">
                <a:solidFill>
                  <a:srgbClr val="006D5E"/>
                </a:solidFill>
              </a:rPr>
              <a:t>Cont</a:t>
            </a:r>
            <a:r>
              <a:rPr lang="en-US" altLang="en-US" sz="4800" dirty="0">
                <a:solidFill>
                  <a:srgbClr val="006D5E"/>
                </a:solidFill>
              </a:rPr>
              <a:t>.)</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712971" y="1736342"/>
            <a:ext cx="8141817" cy="4495183"/>
          </a:xfrm>
        </p:spPr>
        <p:txBody>
          <a:bodyPr rtlCol="0" anchor="ctr">
            <a:normAutofit/>
          </a:bodyPr>
          <a:lstStyle/>
          <a:p>
            <a:pPr fontAlgn="auto">
              <a:spcAft>
                <a:spcPts val="0"/>
              </a:spcAft>
              <a:defRPr/>
            </a:pPr>
            <a:endParaRPr lang="en-US" sz="2400" dirty="0"/>
          </a:p>
          <a:p>
            <a:pPr lvl="2">
              <a:defRPr/>
            </a:pPr>
            <a:r>
              <a:rPr lang="en-US" sz="2100" dirty="0"/>
              <a:t>Procedures required during boil water advisory</a:t>
            </a:r>
          </a:p>
          <a:p>
            <a:pPr lvl="3">
              <a:lnSpc>
                <a:spcPct val="100000"/>
              </a:lnSpc>
              <a:spcBef>
                <a:spcPts val="0"/>
              </a:spcBef>
              <a:defRPr/>
            </a:pPr>
            <a:r>
              <a:rPr lang="en-US" sz="1600" dirty="0"/>
              <a:t>Shut off</a:t>
            </a:r>
            <a:r>
              <a:rPr lang="en-US" dirty="0"/>
              <a:t>:</a:t>
            </a:r>
          </a:p>
          <a:p>
            <a:pPr lvl="4">
              <a:lnSpc>
                <a:spcPct val="100000"/>
              </a:lnSpc>
              <a:spcBef>
                <a:spcPts val="0"/>
              </a:spcBef>
            </a:pPr>
            <a:r>
              <a:rPr lang="en-US" b="0" i="0" cap="none" dirty="0">
                <a:solidFill>
                  <a:srgbClr val="3B3B3B"/>
                </a:solidFill>
                <a:effectLst/>
              </a:rPr>
              <a:t>Ice machines</a:t>
            </a:r>
          </a:p>
          <a:p>
            <a:pPr lvl="4">
              <a:lnSpc>
                <a:spcPct val="100000"/>
              </a:lnSpc>
              <a:spcBef>
                <a:spcPts val="0"/>
              </a:spcBef>
            </a:pPr>
            <a:r>
              <a:rPr lang="en-US" b="0" i="0" cap="none" dirty="0">
                <a:solidFill>
                  <a:srgbClr val="3B3B3B"/>
                </a:solidFill>
                <a:effectLst/>
              </a:rPr>
              <a:t>Drinking fountains</a:t>
            </a:r>
          </a:p>
          <a:p>
            <a:pPr lvl="4">
              <a:lnSpc>
                <a:spcPct val="100000"/>
              </a:lnSpc>
              <a:spcBef>
                <a:spcPts val="0"/>
              </a:spcBef>
            </a:pPr>
            <a:r>
              <a:rPr lang="en-US" b="0" i="0" cap="none" dirty="0">
                <a:solidFill>
                  <a:srgbClr val="3B3B3B"/>
                </a:solidFill>
                <a:effectLst/>
              </a:rPr>
              <a:t>Produce misters</a:t>
            </a:r>
          </a:p>
          <a:p>
            <a:pPr lvl="4">
              <a:lnSpc>
                <a:spcPct val="100000"/>
              </a:lnSpc>
              <a:spcBef>
                <a:spcPts val="0"/>
              </a:spcBef>
            </a:pPr>
            <a:r>
              <a:rPr lang="en-US" b="0" i="0" cap="none" dirty="0">
                <a:solidFill>
                  <a:srgbClr val="3B3B3B"/>
                </a:solidFill>
                <a:effectLst/>
              </a:rPr>
              <a:t>Bottled water refill machines</a:t>
            </a:r>
          </a:p>
          <a:p>
            <a:pPr lvl="4">
              <a:lnSpc>
                <a:spcPct val="100000"/>
              </a:lnSpc>
              <a:spcBef>
                <a:spcPts val="0"/>
              </a:spcBef>
            </a:pPr>
            <a:r>
              <a:rPr lang="en-US" b="0" i="0" cap="none" dirty="0">
                <a:solidFill>
                  <a:srgbClr val="3B3B3B"/>
                </a:solidFill>
                <a:effectLst/>
              </a:rPr>
              <a:t>Pop dispensers connected to water supply</a:t>
            </a:r>
          </a:p>
          <a:p>
            <a:pPr lvl="4">
              <a:lnSpc>
                <a:spcPct val="100000"/>
              </a:lnSpc>
              <a:spcBef>
                <a:spcPts val="0"/>
              </a:spcBef>
            </a:pPr>
            <a:r>
              <a:rPr lang="en-US" b="0" i="0" cap="none" dirty="0">
                <a:solidFill>
                  <a:srgbClr val="3B3B3B"/>
                </a:solidFill>
                <a:effectLst/>
              </a:rPr>
              <a:t>Running water dipper wells</a:t>
            </a:r>
          </a:p>
          <a:p>
            <a:pPr lvl="4">
              <a:lnSpc>
                <a:spcPct val="100000"/>
              </a:lnSpc>
              <a:spcBef>
                <a:spcPts val="0"/>
              </a:spcBef>
            </a:pPr>
            <a:r>
              <a:rPr lang="en-US" b="0" i="0" cap="none" dirty="0">
                <a:solidFill>
                  <a:srgbClr val="3B3B3B"/>
                </a:solidFill>
                <a:effectLst/>
              </a:rPr>
              <a:t>Coffee pots</a:t>
            </a:r>
          </a:p>
          <a:p>
            <a:pPr lvl="3">
              <a:lnSpc>
                <a:spcPct val="100000"/>
              </a:lnSpc>
              <a:spcBef>
                <a:spcPts val="0"/>
              </a:spcBef>
            </a:pPr>
            <a:r>
              <a:rPr lang="en-US" sz="1600" dirty="0"/>
              <a:t>Discard</a:t>
            </a:r>
            <a:r>
              <a:rPr lang="en-US" sz="1600" cap="none" dirty="0"/>
              <a:t>:</a:t>
            </a:r>
          </a:p>
          <a:p>
            <a:pPr lvl="4">
              <a:lnSpc>
                <a:spcPct val="100000"/>
              </a:lnSpc>
              <a:spcBef>
                <a:spcPts val="0"/>
              </a:spcBef>
            </a:pPr>
            <a:r>
              <a:rPr lang="en-US" b="0" i="0" cap="none" dirty="0">
                <a:solidFill>
                  <a:srgbClr val="3B3B3B"/>
                </a:solidFill>
                <a:effectLst/>
              </a:rPr>
              <a:t>Ice </a:t>
            </a:r>
          </a:p>
          <a:p>
            <a:pPr lvl="4">
              <a:lnSpc>
                <a:spcPct val="100000"/>
              </a:lnSpc>
              <a:spcBef>
                <a:spcPts val="0"/>
              </a:spcBef>
            </a:pPr>
            <a:r>
              <a:rPr lang="en-US" b="0" i="0" cap="none" dirty="0">
                <a:solidFill>
                  <a:srgbClr val="3B3B3B"/>
                </a:solidFill>
                <a:effectLst/>
              </a:rPr>
              <a:t>Food or be</a:t>
            </a:r>
            <a:r>
              <a:rPr lang="en-US" cap="none" dirty="0">
                <a:solidFill>
                  <a:srgbClr val="3B3B3B"/>
                </a:solidFill>
              </a:rPr>
              <a:t>verages made with contaminated water</a:t>
            </a:r>
            <a:endParaRPr lang="en-US" b="0" i="0" cap="none" dirty="0">
              <a:solidFill>
                <a:srgbClr val="3B3B3B"/>
              </a:solidFill>
              <a:effectLst/>
            </a:endParaRPr>
          </a:p>
          <a:p>
            <a:pPr lvl="3">
              <a:defRPr/>
            </a:pPr>
            <a:r>
              <a:rPr lang="en-US" sz="1600" dirty="0"/>
              <a:t>Use packaged ice from an approved source</a:t>
            </a:r>
          </a:p>
          <a:p>
            <a:pPr lvl="3">
              <a:defRPr/>
            </a:pPr>
            <a:r>
              <a:rPr lang="en-US" sz="1600" dirty="0"/>
              <a:t>Discontinue produce rinsing and use packaged pre-washed produce from an approved source.</a:t>
            </a:r>
          </a:p>
          <a:p>
            <a:pPr fontAlgn="auto">
              <a:spcAft>
                <a:spcPts val="0"/>
              </a:spcAft>
              <a:defRPr/>
            </a:pPr>
            <a:endParaRPr lang="en-US" sz="2400" dirty="0"/>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extLst>
      <p:ext uri="{BB962C8B-B14F-4D97-AF65-F5344CB8AC3E}">
        <p14:creationId xmlns:p14="http://schemas.microsoft.com/office/powerpoint/2010/main" val="205049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10273" y="1195057"/>
            <a:ext cx="7473950" cy="416460"/>
          </a:xfrm>
        </p:spPr>
        <p:txBody>
          <a:bodyPr>
            <a:noAutofit/>
          </a:bodyPr>
          <a:lstStyle/>
          <a:p>
            <a:r>
              <a:rPr lang="en-US" altLang="en-US" sz="4400" dirty="0">
                <a:solidFill>
                  <a:srgbClr val="006D5E"/>
                </a:solidFill>
              </a:rPr>
              <a:t>Emergency Plans (</a:t>
            </a:r>
            <a:r>
              <a:rPr lang="en-US" altLang="en-US" sz="4400" cap="none" dirty="0">
                <a:solidFill>
                  <a:srgbClr val="006D5E"/>
                </a:solidFill>
              </a:rPr>
              <a:t>Cont</a:t>
            </a:r>
            <a:r>
              <a:rPr lang="en-US" altLang="en-US" sz="4400" dirty="0">
                <a:solidFill>
                  <a:srgbClr val="006D5E"/>
                </a:solidFill>
              </a:rPr>
              <a:t>.)</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660217" y="1305519"/>
            <a:ext cx="8141817" cy="4495183"/>
          </a:xfrm>
        </p:spPr>
        <p:txBody>
          <a:bodyPr rtlCol="0" anchor="ctr">
            <a:normAutofit/>
          </a:bodyPr>
          <a:lstStyle/>
          <a:p>
            <a:pPr fontAlgn="auto">
              <a:spcAft>
                <a:spcPts val="0"/>
              </a:spcAft>
              <a:defRPr/>
            </a:pPr>
            <a:endParaRPr lang="en-US" sz="2400" dirty="0">
              <a:latin typeface="+mj-lt"/>
            </a:endParaRPr>
          </a:p>
          <a:p>
            <a:pPr lvl="2">
              <a:defRPr/>
            </a:pPr>
            <a:r>
              <a:rPr lang="en-US" sz="2100" dirty="0"/>
              <a:t>Procedures required during boil water advisory</a:t>
            </a:r>
          </a:p>
          <a:p>
            <a:pPr lvl="3">
              <a:lnSpc>
                <a:spcPct val="100000"/>
              </a:lnSpc>
              <a:spcBef>
                <a:spcPts val="0"/>
              </a:spcBef>
              <a:defRPr/>
            </a:pPr>
            <a:r>
              <a:rPr lang="en-US" sz="1600" dirty="0"/>
              <a:t>Handwashing</a:t>
            </a:r>
            <a:r>
              <a:rPr lang="en-US" dirty="0"/>
              <a:t>:</a:t>
            </a:r>
          </a:p>
          <a:p>
            <a:pPr lvl="4">
              <a:lnSpc>
                <a:spcPct val="100000"/>
              </a:lnSpc>
              <a:spcBef>
                <a:spcPts val="0"/>
              </a:spcBef>
            </a:pPr>
            <a:r>
              <a:rPr lang="en-US" b="0" i="0" cap="none" dirty="0">
                <a:solidFill>
                  <a:srgbClr val="3B3B3B"/>
                </a:solidFill>
                <a:effectLst/>
              </a:rPr>
              <a:t>Wash properly with soap and water</a:t>
            </a:r>
          </a:p>
          <a:p>
            <a:pPr lvl="4">
              <a:lnSpc>
                <a:spcPct val="100000"/>
              </a:lnSpc>
              <a:spcBef>
                <a:spcPts val="0"/>
              </a:spcBef>
            </a:pPr>
            <a:r>
              <a:rPr lang="en-US" b="0" i="0" cap="none" dirty="0">
                <a:solidFill>
                  <a:srgbClr val="3B3B3B"/>
                </a:solidFill>
                <a:effectLst/>
              </a:rPr>
              <a:t>Use</a:t>
            </a:r>
            <a:r>
              <a:rPr lang="en-US" cap="none" dirty="0">
                <a:solidFill>
                  <a:srgbClr val="3B3B3B"/>
                </a:solidFill>
              </a:rPr>
              <a:t> hand disinfectant and rinsing and drying hands</a:t>
            </a:r>
          </a:p>
          <a:p>
            <a:pPr lvl="4">
              <a:lnSpc>
                <a:spcPct val="100000"/>
              </a:lnSpc>
              <a:spcBef>
                <a:spcPts val="0"/>
              </a:spcBef>
            </a:pPr>
            <a:r>
              <a:rPr lang="en-US" b="0" i="0" cap="none" dirty="0">
                <a:solidFill>
                  <a:srgbClr val="3B3B3B"/>
                </a:solidFill>
                <a:effectLst/>
              </a:rPr>
              <a:t>No bare hand contact with ready to eat foods – NO EXCEPTIONS!</a:t>
            </a:r>
          </a:p>
          <a:p>
            <a:pPr lvl="3">
              <a:lnSpc>
                <a:spcPct val="100000"/>
              </a:lnSpc>
              <a:spcBef>
                <a:spcPts val="0"/>
              </a:spcBef>
            </a:pPr>
            <a:r>
              <a:rPr lang="en-US" sz="1600" dirty="0"/>
              <a:t>Dishwashing</a:t>
            </a:r>
            <a:r>
              <a:rPr lang="en-US" sz="1200" cap="none" dirty="0"/>
              <a:t>:</a:t>
            </a:r>
          </a:p>
          <a:p>
            <a:pPr lvl="4">
              <a:lnSpc>
                <a:spcPct val="100000"/>
              </a:lnSpc>
              <a:spcBef>
                <a:spcPts val="0"/>
              </a:spcBef>
            </a:pPr>
            <a:r>
              <a:rPr lang="en-US" b="0" i="0" cap="none" dirty="0">
                <a:solidFill>
                  <a:srgbClr val="3B3B3B"/>
                </a:solidFill>
                <a:effectLst/>
              </a:rPr>
              <a:t>Follow normal procedures or use single-service tableware and utensils.</a:t>
            </a:r>
          </a:p>
          <a:p>
            <a:pPr lvl="4">
              <a:lnSpc>
                <a:spcPct val="100000"/>
              </a:lnSpc>
              <a:spcBef>
                <a:spcPts val="0"/>
              </a:spcBef>
            </a:pPr>
            <a:r>
              <a:rPr lang="en-US" b="0" i="0" cap="none" dirty="0">
                <a:solidFill>
                  <a:srgbClr val="3B3B3B"/>
                </a:solidFill>
                <a:effectLst/>
              </a:rPr>
              <a:t>Mechanical dishwa</a:t>
            </a:r>
            <a:r>
              <a:rPr lang="en-US" cap="none" dirty="0">
                <a:solidFill>
                  <a:srgbClr val="3B3B3B"/>
                </a:solidFill>
              </a:rPr>
              <a:t>sher with high temperature or chemical sanitizer – VERIFY CORRECT OPERATIONS!</a:t>
            </a:r>
            <a:r>
              <a:rPr lang="en-US" b="0" i="0" cap="none" dirty="0">
                <a:solidFill>
                  <a:srgbClr val="3B3B3B"/>
                </a:solidFill>
                <a:effectLst/>
              </a:rPr>
              <a:t> </a:t>
            </a:r>
          </a:p>
          <a:p>
            <a:pPr lvl="3">
              <a:lnSpc>
                <a:spcPct val="100000"/>
              </a:lnSpc>
              <a:spcBef>
                <a:spcPts val="0"/>
              </a:spcBef>
            </a:pPr>
            <a:r>
              <a:rPr lang="en-US" sz="1600" dirty="0">
                <a:solidFill>
                  <a:srgbClr val="3B3B3B"/>
                </a:solidFill>
              </a:rPr>
              <a:t>Reduce menu to limit potential risk</a:t>
            </a:r>
            <a:endParaRPr lang="en-US" sz="1600" b="0" i="0" dirty="0">
              <a:solidFill>
                <a:srgbClr val="3B3B3B"/>
              </a:solidFill>
              <a:effectLst/>
            </a:endParaRPr>
          </a:p>
          <a:p>
            <a:pPr lvl="3">
              <a:defRPr/>
            </a:pPr>
            <a:r>
              <a:rPr lang="en-US" sz="1600" dirty="0"/>
              <a:t>Post signs or copies of the Health advisory</a:t>
            </a:r>
          </a:p>
          <a:p>
            <a:pPr lvl="3">
              <a:defRPr/>
            </a:pPr>
            <a:r>
              <a:rPr lang="en-US" sz="1600" dirty="0"/>
              <a:t>Develop a plan to notify and educate employees about emergency procedures</a:t>
            </a:r>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extLst>
      <p:ext uri="{BB962C8B-B14F-4D97-AF65-F5344CB8AC3E}">
        <p14:creationId xmlns:p14="http://schemas.microsoft.com/office/powerpoint/2010/main" val="21293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36650" y="1195057"/>
            <a:ext cx="7473950" cy="416460"/>
          </a:xfrm>
        </p:spPr>
        <p:txBody>
          <a:bodyPr>
            <a:noAutofit/>
          </a:bodyPr>
          <a:lstStyle/>
          <a:p>
            <a:r>
              <a:rPr lang="en-US" altLang="en-US" sz="4400" dirty="0">
                <a:solidFill>
                  <a:srgbClr val="006D5E"/>
                </a:solidFill>
              </a:rPr>
              <a:t>Emergency Plans (</a:t>
            </a:r>
            <a:r>
              <a:rPr lang="en-US" altLang="en-US" sz="4400" cap="none" dirty="0">
                <a:solidFill>
                  <a:srgbClr val="006D5E"/>
                </a:solidFill>
              </a:rPr>
              <a:t>Cont</a:t>
            </a:r>
            <a:r>
              <a:rPr lang="en-US" altLang="en-US" sz="4400" dirty="0">
                <a:solidFill>
                  <a:srgbClr val="006D5E"/>
                </a:solidFill>
              </a:rPr>
              <a:t>.)</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660217" y="1305519"/>
            <a:ext cx="8141817" cy="4495183"/>
          </a:xfrm>
        </p:spPr>
        <p:txBody>
          <a:bodyPr rtlCol="0" anchor="ctr">
            <a:normAutofit/>
          </a:bodyPr>
          <a:lstStyle/>
          <a:p>
            <a:pPr fontAlgn="auto">
              <a:spcAft>
                <a:spcPts val="0"/>
              </a:spcAft>
              <a:defRPr/>
            </a:pPr>
            <a:endParaRPr lang="en-US" sz="2400" dirty="0">
              <a:latin typeface="+mj-lt"/>
            </a:endParaRPr>
          </a:p>
          <a:p>
            <a:pPr lvl="2">
              <a:defRPr/>
            </a:pPr>
            <a:r>
              <a:rPr lang="en-US" sz="2100" dirty="0"/>
              <a:t>Power outage</a:t>
            </a:r>
          </a:p>
          <a:p>
            <a:pPr lvl="3">
              <a:lnSpc>
                <a:spcPct val="100000"/>
              </a:lnSpc>
              <a:spcBef>
                <a:spcPts val="0"/>
              </a:spcBef>
              <a:spcAft>
                <a:spcPts val="600"/>
              </a:spcAft>
              <a:defRPr/>
            </a:pPr>
            <a:r>
              <a:rPr lang="en-US" sz="1600" dirty="0"/>
              <a:t>Keep track of the time the outage begins</a:t>
            </a:r>
          </a:p>
          <a:p>
            <a:pPr lvl="3">
              <a:lnSpc>
                <a:spcPct val="100000"/>
              </a:lnSpc>
              <a:spcBef>
                <a:spcPts val="0"/>
              </a:spcBef>
              <a:spcAft>
                <a:spcPts val="600"/>
              </a:spcAft>
              <a:defRPr/>
            </a:pPr>
            <a:r>
              <a:rPr lang="en-US" sz="1600" dirty="0"/>
              <a:t>Stop using gas or solid fuel cooking and heating equipment if the exhaust hood and make-up air systems stop working</a:t>
            </a:r>
          </a:p>
          <a:p>
            <a:pPr lvl="3">
              <a:lnSpc>
                <a:spcPct val="100000"/>
              </a:lnSpc>
              <a:spcBef>
                <a:spcPts val="0"/>
              </a:spcBef>
              <a:spcAft>
                <a:spcPts val="600"/>
              </a:spcAft>
              <a:defRPr/>
            </a:pPr>
            <a:r>
              <a:rPr lang="en-US" sz="1600" dirty="0"/>
              <a:t>Throw away any foods that are in the process of being cooked but have not yet reached their final cooking temperature</a:t>
            </a:r>
          </a:p>
          <a:p>
            <a:pPr lvl="3">
              <a:lnSpc>
                <a:spcPct val="100000"/>
              </a:lnSpc>
              <a:spcBef>
                <a:spcPts val="0"/>
              </a:spcBef>
              <a:spcAft>
                <a:spcPts val="600"/>
              </a:spcAft>
              <a:defRPr/>
            </a:pPr>
            <a:r>
              <a:rPr lang="en-US" sz="1600" dirty="0"/>
              <a:t>Do not use portable generators indoors!</a:t>
            </a:r>
          </a:p>
          <a:p>
            <a:pPr lvl="3">
              <a:lnSpc>
                <a:spcPct val="100000"/>
              </a:lnSpc>
              <a:spcBef>
                <a:spcPts val="0"/>
              </a:spcBef>
              <a:spcAft>
                <a:spcPts val="600"/>
              </a:spcAft>
              <a:defRPr/>
            </a:pPr>
            <a:r>
              <a:rPr lang="en-US" sz="1600" dirty="0"/>
              <a:t>Stop preparing food if:</a:t>
            </a:r>
          </a:p>
          <a:p>
            <a:pPr lvl="4">
              <a:lnSpc>
                <a:spcPct val="100000"/>
              </a:lnSpc>
              <a:spcBef>
                <a:spcPts val="0"/>
              </a:spcBef>
              <a:spcAft>
                <a:spcPts val="600"/>
              </a:spcAft>
              <a:defRPr/>
            </a:pPr>
            <a:r>
              <a:rPr lang="en-US" cap="none" dirty="0"/>
              <a:t>Food cannot be kept at safe temperatures</a:t>
            </a:r>
          </a:p>
          <a:p>
            <a:pPr lvl="4">
              <a:lnSpc>
                <a:spcPct val="100000"/>
              </a:lnSpc>
              <a:spcBef>
                <a:spcPts val="0"/>
              </a:spcBef>
              <a:spcAft>
                <a:spcPts val="600"/>
              </a:spcAft>
              <a:defRPr/>
            </a:pPr>
            <a:r>
              <a:rPr lang="en-US" cap="none" dirty="0"/>
              <a:t>There is no hot water</a:t>
            </a:r>
          </a:p>
          <a:p>
            <a:pPr lvl="4">
              <a:lnSpc>
                <a:spcPct val="100000"/>
              </a:lnSpc>
              <a:spcBef>
                <a:spcPts val="0"/>
              </a:spcBef>
              <a:spcAft>
                <a:spcPts val="600"/>
              </a:spcAft>
              <a:defRPr/>
            </a:pPr>
            <a:r>
              <a:rPr lang="en-US" cap="none" dirty="0"/>
              <a:t>There is not enough water pressure</a:t>
            </a:r>
          </a:p>
          <a:p>
            <a:pPr lvl="4">
              <a:lnSpc>
                <a:spcPct val="100000"/>
              </a:lnSpc>
              <a:spcBef>
                <a:spcPts val="0"/>
              </a:spcBef>
              <a:spcAft>
                <a:spcPts val="600"/>
              </a:spcAft>
              <a:defRPr/>
            </a:pPr>
            <a:r>
              <a:rPr lang="en-US" cap="none" dirty="0"/>
              <a:t>You cannot wash, rinse and sanitize utensils properly</a:t>
            </a:r>
          </a:p>
          <a:p>
            <a:pPr lvl="4">
              <a:lnSpc>
                <a:spcPct val="100000"/>
              </a:lnSpc>
              <a:spcBef>
                <a:spcPts val="0"/>
              </a:spcBef>
              <a:spcAft>
                <a:spcPts val="600"/>
              </a:spcAft>
              <a:defRPr/>
            </a:pPr>
            <a:r>
              <a:rPr lang="en-US" cap="none" dirty="0"/>
              <a:t>There is not enough light for employees to work safely</a:t>
            </a:r>
            <a:r>
              <a:rPr lang="en-US" sz="1600" dirty="0"/>
              <a:t>.</a:t>
            </a:r>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extLst>
      <p:ext uri="{BB962C8B-B14F-4D97-AF65-F5344CB8AC3E}">
        <p14:creationId xmlns:p14="http://schemas.microsoft.com/office/powerpoint/2010/main" val="217683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36650" y="1195057"/>
            <a:ext cx="7473950" cy="416460"/>
          </a:xfrm>
        </p:spPr>
        <p:txBody>
          <a:bodyPr>
            <a:noAutofit/>
          </a:bodyPr>
          <a:lstStyle/>
          <a:p>
            <a:r>
              <a:rPr lang="en-US" altLang="en-US" sz="4400" dirty="0">
                <a:solidFill>
                  <a:srgbClr val="006D5E"/>
                </a:solidFill>
              </a:rPr>
              <a:t>Emergency Plans (</a:t>
            </a:r>
            <a:r>
              <a:rPr lang="en-US" altLang="en-US" sz="4400" cap="none" dirty="0">
                <a:solidFill>
                  <a:srgbClr val="006D5E"/>
                </a:solidFill>
              </a:rPr>
              <a:t>Cont</a:t>
            </a:r>
            <a:r>
              <a:rPr lang="en-US" altLang="en-US" sz="4400" dirty="0">
                <a:solidFill>
                  <a:srgbClr val="006D5E"/>
                </a:solidFill>
              </a:rPr>
              <a:t>.)</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660217" y="1305519"/>
            <a:ext cx="8141817" cy="4495183"/>
          </a:xfrm>
        </p:spPr>
        <p:txBody>
          <a:bodyPr rtlCol="0" anchor="ctr">
            <a:normAutofit/>
          </a:bodyPr>
          <a:lstStyle/>
          <a:p>
            <a:pPr fontAlgn="auto">
              <a:spcAft>
                <a:spcPts val="0"/>
              </a:spcAft>
              <a:defRPr/>
            </a:pPr>
            <a:endParaRPr lang="en-US" sz="2400" dirty="0">
              <a:latin typeface="+mj-lt"/>
            </a:endParaRPr>
          </a:p>
          <a:p>
            <a:pPr lvl="2">
              <a:defRPr/>
            </a:pPr>
            <a:r>
              <a:rPr lang="en-US" sz="2100" dirty="0"/>
              <a:t>Power outage</a:t>
            </a:r>
          </a:p>
          <a:p>
            <a:pPr lvl="3">
              <a:lnSpc>
                <a:spcPct val="100000"/>
              </a:lnSpc>
              <a:spcBef>
                <a:spcPts val="0"/>
              </a:spcBef>
              <a:spcAft>
                <a:spcPts val="600"/>
              </a:spcAft>
              <a:defRPr/>
            </a:pPr>
            <a:r>
              <a:rPr lang="en-US" sz="1600" dirty="0"/>
              <a:t>Actions that can keep food safe for several hours:</a:t>
            </a:r>
          </a:p>
          <a:p>
            <a:pPr lvl="4">
              <a:lnSpc>
                <a:spcPct val="100000"/>
              </a:lnSpc>
              <a:spcBef>
                <a:spcPts val="0"/>
              </a:spcBef>
              <a:spcAft>
                <a:spcPts val="600"/>
              </a:spcAft>
              <a:defRPr/>
            </a:pPr>
            <a:r>
              <a:rPr lang="en-US" cap="none" dirty="0"/>
              <a:t>Keep refrigerator and freezer doors closed as much as possible</a:t>
            </a:r>
          </a:p>
          <a:p>
            <a:pPr lvl="4">
              <a:lnSpc>
                <a:spcPct val="100000"/>
              </a:lnSpc>
              <a:spcBef>
                <a:spcPts val="0"/>
              </a:spcBef>
              <a:spcAft>
                <a:spcPts val="600"/>
              </a:spcAft>
              <a:defRPr/>
            </a:pPr>
            <a:r>
              <a:rPr lang="en-US" cap="none" dirty="0"/>
              <a:t>If practical, group packages of cold food together. keep raw meats away from other kinds of food.</a:t>
            </a:r>
          </a:p>
          <a:p>
            <a:pPr lvl="4">
              <a:lnSpc>
                <a:spcPct val="100000"/>
              </a:lnSpc>
              <a:spcBef>
                <a:spcPts val="0"/>
              </a:spcBef>
              <a:spcAft>
                <a:spcPts val="600"/>
              </a:spcAft>
              <a:defRPr/>
            </a:pPr>
            <a:r>
              <a:rPr lang="en-US" cap="none" dirty="0"/>
              <a:t>Cover any open display refrigerators and freezers, especially vertical displays.</a:t>
            </a:r>
          </a:p>
          <a:p>
            <a:pPr lvl="4">
              <a:lnSpc>
                <a:spcPct val="100000"/>
              </a:lnSpc>
              <a:spcBef>
                <a:spcPts val="0"/>
              </a:spcBef>
              <a:spcAft>
                <a:spcPts val="600"/>
              </a:spcAft>
              <a:defRPr/>
            </a:pPr>
            <a:r>
              <a:rPr lang="en-US" cap="none" dirty="0"/>
              <a:t>Surround food with ice (Caution- If you use dry ice to cool food, it may cause an unsafe build up of carbon dioxide in enclosed spaces)</a:t>
            </a:r>
          </a:p>
          <a:p>
            <a:pPr lvl="4">
              <a:lnSpc>
                <a:spcPct val="100000"/>
              </a:lnSpc>
              <a:spcBef>
                <a:spcPts val="0"/>
              </a:spcBef>
              <a:spcAft>
                <a:spcPts val="600"/>
              </a:spcAft>
              <a:defRPr/>
            </a:pPr>
            <a:r>
              <a:rPr lang="en-US" cap="none" dirty="0"/>
              <a:t>Don’t put hot foods in refrigerators or freezers</a:t>
            </a:r>
          </a:p>
          <a:p>
            <a:pPr lvl="4">
              <a:lnSpc>
                <a:spcPct val="100000"/>
              </a:lnSpc>
              <a:spcBef>
                <a:spcPts val="0"/>
              </a:spcBef>
              <a:spcAft>
                <a:spcPts val="600"/>
              </a:spcAft>
              <a:defRPr/>
            </a:pPr>
            <a:r>
              <a:rPr lang="en-US" cap="none" dirty="0"/>
              <a:t>Use canned chafing dish fuel under food on electric steam tables to help keep TCS foods over 135F.</a:t>
            </a:r>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extLst>
      <p:ext uri="{BB962C8B-B14F-4D97-AF65-F5344CB8AC3E}">
        <p14:creationId xmlns:p14="http://schemas.microsoft.com/office/powerpoint/2010/main" val="202136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36650" y="1195057"/>
            <a:ext cx="7473950" cy="416460"/>
          </a:xfrm>
        </p:spPr>
        <p:txBody>
          <a:bodyPr>
            <a:noAutofit/>
          </a:bodyPr>
          <a:lstStyle/>
          <a:p>
            <a:r>
              <a:rPr lang="en-US" altLang="en-US" sz="4400" dirty="0">
                <a:solidFill>
                  <a:srgbClr val="006D5E"/>
                </a:solidFill>
              </a:rPr>
              <a:t>Emergency Plans (</a:t>
            </a:r>
            <a:r>
              <a:rPr lang="en-US" altLang="en-US" sz="4400" cap="none" dirty="0">
                <a:solidFill>
                  <a:srgbClr val="006D5E"/>
                </a:solidFill>
              </a:rPr>
              <a:t>Cont</a:t>
            </a:r>
            <a:r>
              <a:rPr lang="en-US" altLang="en-US" sz="4400" dirty="0">
                <a:solidFill>
                  <a:srgbClr val="006D5E"/>
                </a:solidFill>
              </a:rPr>
              <a:t>.)</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695385" y="1292856"/>
            <a:ext cx="8141817" cy="1887821"/>
          </a:xfrm>
        </p:spPr>
        <p:txBody>
          <a:bodyPr rtlCol="0" anchor="ctr">
            <a:normAutofit fontScale="92500" lnSpcReduction="10000"/>
          </a:bodyPr>
          <a:lstStyle/>
          <a:p>
            <a:pPr fontAlgn="auto">
              <a:spcAft>
                <a:spcPts val="0"/>
              </a:spcAft>
              <a:defRPr/>
            </a:pPr>
            <a:endParaRPr lang="en-US" sz="2400" dirty="0">
              <a:latin typeface="+mj-lt"/>
            </a:endParaRPr>
          </a:p>
          <a:p>
            <a:pPr>
              <a:defRPr/>
            </a:pPr>
            <a:r>
              <a:rPr lang="en-US" sz="2500" dirty="0"/>
              <a:t>Power outage – After power is restored</a:t>
            </a:r>
          </a:p>
          <a:p>
            <a:pPr lvl="1">
              <a:lnSpc>
                <a:spcPct val="100000"/>
              </a:lnSpc>
              <a:spcBef>
                <a:spcPts val="0"/>
              </a:spcBef>
              <a:spcAft>
                <a:spcPts val="600"/>
              </a:spcAft>
              <a:defRPr/>
            </a:pPr>
            <a:r>
              <a:rPr lang="en-US" sz="1400" dirty="0"/>
              <a:t>Check the internal temperatures of all hot and cold TCS foods</a:t>
            </a:r>
          </a:p>
          <a:p>
            <a:pPr lvl="1">
              <a:lnSpc>
                <a:spcPct val="100000"/>
              </a:lnSpc>
              <a:spcBef>
                <a:spcPts val="0"/>
              </a:spcBef>
              <a:spcAft>
                <a:spcPts val="600"/>
              </a:spcAft>
              <a:defRPr/>
            </a:pPr>
            <a:r>
              <a:rPr lang="en-US" sz="1400" dirty="0"/>
              <a:t>If cold foods were grouped together to keep them cold, space them out again so they will cool more quickly</a:t>
            </a:r>
          </a:p>
          <a:p>
            <a:pPr lvl="1">
              <a:lnSpc>
                <a:spcPct val="100000"/>
              </a:lnSpc>
              <a:spcBef>
                <a:spcPts val="0"/>
              </a:spcBef>
              <a:spcAft>
                <a:spcPts val="600"/>
              </a:spcAft>
              <a:defRPr/>
            </a:pPr>
            <a:r>
              <a:rPr lang="en-US" sz="1400" dirty="0"/>
              <a:t>Decide to either keep or throw away TCS food as shown in the tables below.</a:t>
            </a:r>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graphicFrame>
        <p:nvGraphicFramePr>
          <p:cNvPr id="2" name="Table 1">
            <a:extLst>
              <a:ext uri="{FF2B5EF4-FFF2-40B4-BE49-F238E27FC236}">
                <a16:creationId xmlns:a16="http://schemas.microsoft.com/office/drawing/2014/main" id="{7C1A48A4-F0E4-4242-787D-E2AFA4441BE7}"/>
              </a:ext>
            </a:extLst>
          </p:cNvPr>
          <p:cNvGraphicFramePr>
            <a:graphicFrameLocks noGrp="1"/>
          </p:cNvGraphicFramePr>
          <p:nvPr>
            <p:extLst>
              <p:ext uri="{D42A27DB-BD31-4B8C-83A1-F6EECF244321}">
                <p14:modId xmlns:p14="http://schemas.microsoft.com/office/powerpoint/2010/main" val="33163259"/>
              </p:ext>
            </p:extLst>
          </p:nvPr>
        </p:nvGraphicFramePr>
        <p:xfrm>
          <a:off x="695385" y="3171751"/>
          <a:ext cx="8211223" cy="1224988"/>
        </p:xfrm>
        <a:graphic>
          <a:graphicData uri="http://schemas.openxmlformats.org/drawingml/2006/table">
            <a:tbl>
              <a:tblPr firstRow="1" bandRow="1">
                <a:tableStyleId>{5C22544A-7EE6-4342-B048-85BDC9FD1C3A}</a:tableStyleId>
              </a:tblPr>
              <a:tblGrid>
                <a:gridCol w="1748081">
                  <a:extLst>
                    <a:ext uri="{9D8B030D-6E8A-4147-A177-3AD203B41FA5}">
                      <a16:colId xmlns:a16="http://schemas.microsoft.com/office/drawing/2014/main" val="63027386"/>
                    </a:ext>
                  </a:extLst>
                </a:gridCol>
                <a:gridCol w="1440233">
                  <a:extLst>
                    <a:ext uri="{9D8B030D-6E8A-4147-A177-3AD203B41FA5}">
                      <a16:colId xmlns:a16="http://schemas.microsoft.com/office/drawing/2014/main" val="25405154"/>
                    </a:ext>
                  </a:extLst>
                </a:gridCol>
                <a:gridCol w="2468970">
                  <a:extLst>
                    <a:ext uri="{9D8B030D-6E8A-4147-A177-3AD203B41FA5}">
                      <a16:colId xmlns:a16="http://schemas.microsoft.com/office/drawing/2014/main" val="2381538069"/>
                    </a:ext>
                  </a:extLst>
                </a:gridCol>
                <a:gridCol w="2553939">
                  <a:extLst>
                    <a:ext uri="{9D8B030D-6E8A-4147-A177-3AD203B41FA5}">
                      <a16:colId xmlns:a16="http://schemas.microsoft.com/office/drawing/2014/main" val="1583566283"/>
                    </a:ext>
                  </a:extLst>
                </a:gridCol>
              </a:tblGrid>
              <a:tr h="310588">
                <a:tc>
                  <a:txBody>
                    <a:bodyPr/>
                    <a:lstStyle/>
                    <a:p>
                      <a:r>
                        <a:rPr lang="en-US" sz="1400" dirty="0"/>
                        <a:t>Hours power is out</a:t>
                      </a:r>
                    </a:p>
                  </a:txBody>
                  <a:tcPr/>
                </a:tc>
                <a:tc>
                  <a:txBody>
                    <a:bodyPr/>
                    <a:lstStyle/>
                    <a:p>
                      <a:r>
                        <a:rPr lang="en-US" sz="1400" dirty="0"/>
                        <a:t>45F or below</a:t>
                      </a:r>
                    </a:p>
                  </a:txBody>
                  <a:tcPr/>
                </a:tc>
                <a:tc>
                  <a:txBody>
                    <a:bodyPr/>
                    <a:lstStyle/>
                    <a:p>
                      <a:r>
                        <a:rPr lang="en-US" sz="1400" dirty="0"/>
                        <a:t>46F to 50F</a:t>
                      </a:r>
                    </a:p>
                  </a:txBody>
                  <a:tcPr/>
                </a:tc>
                <a:tc>
                  <a:txBody>
                    <a:bodyPr/>
                    <a:lstStyle/>
                    <a:p>
                      <a:r>
                        <a:rPr lang="en-US" sz="1400" dirty="0"/>
                        <a:t>51F or above</a:t>
                      </a:r>
                    </a:p>
                  </a:txBody>
                  <a:tcPr/>
                </a:tc>
                <a:extLst>
                  <a:ext uri="{0D108BD9-81ED-4DB2-BD59-A6C34878D82A}">
                    <a16:rowId xmlns:a16="http://schemas.microsoft.com/office/drawing/2014/main" val="2505977062"/>
                  </a:ext>
                </a:extLst>
              </a:tr>
              <a:tr h="275591">
                <a:tc>
                  <a:txBody>
                    <a:bodyPr/>
                    <a:lstStyle/>
                    <a:p>
                      <a:r>
                        <a:rPr lang="en-US" sz="1400" dirty="0"/>
                        <a:t>0-2</a:t>
                      </a:r>
                    </a:p>
                  </a:txBody>
                  <a:tcPr/>
                </a:tc>
                <a:tc>
                  <a:txBody>
                    <a:bodyPr/>
                    <a:lstStyle/>
                    <a:p>
                      <a:r>
                        <a:rPr lang="en-US" sz="1400" dirty="0"/>
                        <a:t>Safe to Sell</a:t>
                      </a:r>
                    </a:p>
                  </a:txBody>
                  <a:tcPr/>
                </a:tc>
                <a:tc>
                  <a:txBody>
                    <a:bodyPr/>
                    <a:lstStyle/>
                    <a:p>
                      <a:r>
                        <a:rPr lang="en-US" sz="1200" dirty="0"/>
                        <a:t>Safe to Sell- Immediately cool to 41F</a:t>
                      </a:r>
                    </a:p>
                  </a:txBody>
                  <a:tcPr/>
                </a:tc>
                <a:tc>
                  <a:txBody>
                    <a:bodyPr/>
                    <a:lstStyle/>
                    <a:p>
                      <a:r>
                        <a:rPr lang="en-US" sz="1200" dirty="0"/>
                        <a:t>Safe to Sell- Immediately cool to 41F</a:t>
                      </a:r>
                    </a:p>
                  </a:txBody>
                  <a:tcPr/>
                </a:tc>
                <a:extLst>
                  <a:ext uri="{0D108BD9-81ED-4DB2-BD59-A6C34878D82A}">
                    <a16:rowId xmlns:a16="http://schemas.microsoft.com/office/drawing/2014/main" val="3846096814"/>
                  </a:ext>
                </a:extLst>
              </a:tr>
              <a:tr h="275591">
                <a:tc>
                  <a:txBody>
                    <a:bodyPr/>
                    <a:lstStyle/>
                    <a:p>
                      <a:r>
                        <a:rPr lang="en-US" sz="1400" dirty="0"/>
                        <a:t>2-4</a:t>
                      </a:r>
                    </a:p>
                  </a:txBody>
                  <a:tcPr/>
                </a:tc>
                <a:tc>
                  <a:txBody>
                    <a:bodyPr/>
                    <a:lstStyle/>
                    <a:p>
                      <a:r>
                        <a:rPr lang="en-US" sz="1400" dirty="0"/>
                        <a:t>Safe to sell</a:t>
                      </a:r>
                    </a:p>
                  </a:txBody>
                  <a:tcPr/>
                </a:tc>
                <a:tc>
                  <a:txBody>
                    <a:bodyPr/>
                    <a:lstStyle/>
                    <a:p>
                      <a:r>
                        <a:rPr lang="en-US" sz="1200" dirty="0"/>
                        <a:t>Safe to Sell- Immediately cool to 41F</a:t>
                      </a:r>
                    </a:p>
                  </a:txBody>
                  <a:tcPr/>
                </a:tc>
                <a:tc>
                  <a:txBody>
                    <a:bodyPr/>
                    <a:lstStyle/>
                    <a:p>
                      <a:r>
                        <a:rPr lang="en-US" sz="1400" dirty="0"/>
                        <a:t>Unsafe, discard</a:t>
                      </a:r>
                    </a:p>
                  </a:txBody>
                  <a:tcPr/>
                </a:tc>
                <a:extLst>
                  <a:ext uri="{0D108BD9-81ED-4DB2-BD59-A6C34878D82A}">
                    <a16:rowId xmlns:a16="http://schemas.microsoft.com/office/drawing/2014/main" val="2111590619"/>
                  </a:ext>
                </a:extLst>
              </a:tr>
              <a:tr h="275591">
                <a:tc>
                  <a:txBody>
                    <a:bodyPr/>
                    <a:lstStyle/>
                    <a:p>
                      <a:r>
                        <a:rPr lang="en-US" sz="1400" dirty="0"/>
                        <a:t>More than 4</a:t>
                      </a:r>
                    </a:p>
                  </a:txBody>
                  <a:tcPr/>
                </a:tc>
                <a:tc>
                  <a:txBody>
                    <a:bodyPr/>
                    <a:lstStyle/>
                    <a:p>
                      <a:r>
                        <a:rPr lang="en-US" sz="1400" dirty="0"/>
                        <a:t>Safe to sell</a:t>
                      </a:r>
                    </a:p>
                  </a:txBody>
                  <a:tcPr/>
                </a:tc>
                <a:tc>
                  <a:txBody>
                    <a:bodyPr/>
                    <a:lstStyle/>
                    <a:p>
                      <a:r>
                        <a:rPr lang="en-US" sz="1400" dirty="0"/>
                        <a:t>Unsafe, discard</a:t>
                      </a:r>
                    </a:p>
                  </a:txBody>
                  <a:tcPr/>
                </a:tc>
                <a:tc>
                  <a:txBody>
                    <a:bodyPr/>
                    <a:lstStyle/>
                    <a:p>
                      <a:r>
                        <a:rPr lang="en-US" sz="1400" dirty="0"/>
                        <a:t>Unsafe, discard</a:t>
                      </a:r>
                    </a:p>
                  </a:txBody>
                  <a:tcPr/>
                </a:tc>
                <a:extLst>
                  <a:ext uri="{0D108BD9-81ED-4DB2-BD59-A6C34878D82A}">
                    <a16:rowId xmlns:a16="http://schemas.microsoft.com/office/drawing/2014/main" val="1509261251"/>
                  </a:ext>
                </a:extLst>
              </a:tr>
            </a:tbl>
          </a:graphicData>
        </a:graphic>
      </p:graphicFrame>
      <p:sp>
        <p:nvSpPr>
          <p:cNvPr id="4" name="TextBox 3">
            <a:extLst>
              <a:ext uri="{FF2B5EF4-FFF2-40B4-BE49-F238E27FC236}">
                <a16:creationId xmlns:a16="http://schemas.microsoft.com/office/drawing/2014/main" id="{2A524F5E-57E9-98D1-4B2F-ED05A65012A5}"/>
              </a:ext>
            </a:extLst>
          </p:cNvPr>
          <p:cNvSpPr txBox="1"/>
          <p:nvPr/>
        </p:nvSpPr>
        <p:spPr>
          <a:xfrm rot="16200000">
            <a:off x="-58187" y="3589591"/>
            <a:ext cx="1137812" cy="369332"/>
          </a:xfrm>
          <a:prstGeom prst="rect">
            <a:avLst/>
          </a:prstGeom>
          <a:noFill/>
        </p:spPr>
        <p:txBody>
          <a:bodyPr wrap="none" rtlCol="0">
            <a:spAutoFit/>
          </a:bodyPr>
          <a:lstStyle/>
          <a:p>
            <a:r>
              <a:rPr lang="en-US" dirty="0"/>
              <a:t>Cold Food</a:t>
            </a:r>
          </a:p>
        </p:txBody>
      </p:sp>
      <p:sp>
        <p:nvSpPr>
          <p:cNvPr id="5" name="TextBox 4">
            <a:extLst>
              <a:ext uri="{FF2B5EF4-FFF2-40B4-BE49-F238E27FC236}">
                <a16:creationId xmlns:a16="http://schemas.microsoft.com/office/drawing/2014/main" id="{D9251732-DE5A-B835-EEBF-B7E61930632D}"/>
              </a:ext>
            </a:extLst>
          </p:cNvPr>
          <p:cNvSpPr txBox="1"/>
          <p:nvPr/>
        </p:nvSpPr>
        <p:spPr>
          <a:xfrm rot="16200000">
            <a:off x="-15103" y="5205660"/>
            <a:ext cx="1022396" cy="369332"/>
          </a:xfrm>
          <a:prstGeom prst="rect">
            <a:avLst/>
          </a:prstGeom>
          <a:noFill/>
        </p:spPr>
        <p:txBody>
          <a:bodyPr wrap="none" rtlCol="0">
            <a:spAutoFit/>
          </a:bodyPr>
          <a:lstStyle/>
          <a:p>
            <a:r>
              <a:rPr lang="en-US" dirty="0"/>
              <a:t>Hot Food</a:t>
            </a:r>
          </a:p>
        </p:txBody>
      </p:sp>
      <p:graphicFrame>
        <p:nvGraphicFramePr>
          <p:cNvPr id="7" name="Table 6">
            <a:extLst>
              <a:ext uri="{FF2B5EF4-FFF2-40B4-BE49-F238E27FC236}">
                <a16:creationId xmlns:a16="http://schemas.microsoft.com/office/drawing/2014/main" id="{8B814953-19AE-3B88-1DDB-47221A7B2473}"/>
              </a:ext>
            </a:extLst>
          </p:cNvPr>
          <p:cNvGraphicFramePr>
            <a:graphicFrameLocks noGrp="1"/>
          </p:cNvGraphicFramePr>
          <p:nvPr>
            <p:extLst>
              <p:ext uri="{D42A27DB-BD31-4B8C-83A1-F6EECF244321}">
                <p14:modId xmlns:p14="http://schemas.microsoft.com/office/powerpoint/2010/main" val="2342227287"/>
              </p:ext>
            </p:extLst>
          </p:nvPr>
        </p:nvGraphicFramePr>
        <p:xfrm>
          <a:off x="680761" y="4679951"/>
          <a:ext cx="8211223" cy="1676400"/>
        </p:xfrm>
        <a:graphic>
          <a:graphicData uri="http://schemas.openxmlformats.org/drawingml/2006/table">
            <a:tbl>
              <a:tblPr firstRow="1" bandRow="1">
                <a:tableStyleId>{5C22544A-7EE6-4342-B048-85BDC9FD1C3A}</a:tableStyleId>
              </a:tblPr>
              <a:tblGrid>
                <a:gridCol w="1701964">
                  <a:extLst>
                    <a:ext uri="{9D8B030D-6E8A-4147-A177-3AD203B41FA5}">
                      <a16:colId xmlns:a16="http://schemas.microsoft.com/office/drawing/2014/main" val="63027386"/>
                    </a:ext>
                  </a:extLst>
                </a:gridCol>
                <a:gridCol w="2747904">
                  <a:extLst>
                    <a:ext uri="{9D8B030D-6E8A-4147-A177-3AD203B41FA5}">
                      <a16:colId xmlns:a16="http://schemas.microsoft.com/office/drawing/2014/main" val="25405154"/>
                    </a:ext>
                  </a:extLst>
                </a:gridCol>
                <a:gridCol w="3761355">
                  <a:extLst>
                    <a:ext uri="{9D8B030D-6E8A-4147-A177-3AD203B41FA5}">
                      <a16:colId xmlns:a16="http://schemas.microsoft.com/office/drawing/2014/main" val="2381538069"/>
                    </a:ext>
                  </a:extLst>
                </a:gridCol>
              </a:tblGrid>
              <a:tr h="206524">
                <a:tc>
                  <a:txBody>
                    <a:bodyPr/>
                    <a:lstStyle/>
                    <a:p>
                      <a:r>
                        <a:rPr lang="en-US" sz="1400" dirty="0"/>
                        <a:t>Hours power is out</a:t>
                      </a:r>
                    </a:p>
                  </a:txBody>
                  <a:tcPr/>
                </a:tc>
                <a:tc>
                  <a:txBody>
                    <a:bodyPr/>
                    <a:lstStyle/>
                    <a:p>
                      <a:r>
                        <a:rPr lang="en-US" sz="1400" dirty="0"/>
                        <a:t>130F or above</a:t>
                      </a:r>
                    </a:p>
                  </a:txBody>
                  <a:tcPr/>
                </a:tc>
                <a:tc>
                  <a:txBody>
                    <a:bodyPr/>
                    <a:lstStyle/>
                    <a:p>
                      <a:r>
                        <a:rPr lang="en-US" sz="1400" dirty="0"/>
                        <a:t>129F or below</a:t>
                      </a:r>
                    </a:p>
                  </a:txBody>
                  <a:tcPr/>
                </a:tc>
                <a:extLst>
                  <a:ext uri="{0D108BD9-81ED-4DB2-BD59-A6C34878D82A}">
                    <a16:rowId xmlns:a16="http://schemas.microsoft.com/office/drawing/2014/main" val="2505977062"/>
                  </a:ext>
                </a:extLst>
              </a:tr>
              <a:tr h="275591">
                <a:tc>
                  <a:txBody>
                    <a:bodyPr/>
                    <a:lstStyle/>
                    <a:p>
                      <a:r>
                        <a:rPr lang="en-US" sz="1400" dirty="0"/>
                        <a:t>0-2</a:t>
                      </a:r>
                    </a:p>
                  </a:txBody>
                  <a:tcPr/>
                </a:tc>
                <a:tc>
                  <a:txBody>
                    <a:bodyPr/>
                    <a:lstStyle/>
                    <a:p>
                      <a:r>
                        <a:rPr lang="en-US" sz="1400" dirty="0"/>
                        <a:t>OK</a:t>
                      </a:r>
                    </a:p>
                  </a:txBody>
                  <a:tcPr/>
                </a:tc>
                <a:tc>
                  <a:txBody>
                    <a:bodyPr/>
                    <a:lstStyle/>
                    <a:p>
                      <a:r>
                        <a:rPr lang="en-US" sz="1200" dirty="0"/>
                        <a:t>Safe to sell- Immediately heat to 165F and hold at 135F or cool to 41F</a:t>
                      </a:r>
                    </a:p>
                  </a:txBody>
                  <a:tcPr/>
                </a:tc>
                <a:extLst>
                  <a:ext uri="{0D108BD9-81ED-4DB2-BD59-A6C34878D82A}">
                    <a16:rowId xmlns:a16="http://schemas.microsoft.com/office/drawing/2014/main" val="3846096814"/>
                  </a:ext>
                </a:extLst>
              </a:tr>
              <a:tr h="275591">
                <a:tc>
                  <a:txBody>
                    <a:bodyPr/>
                    <a:lstStyle/>
                    <a:p>
                      <a:r>
                        <a:rPr lang="en-US" sz="1400" dirty="0"/>
                        <a:t>2-4</a:t>
                      </a:r>
                    </a:p>
                  </a:txBody>
                  <a:tcPr/>
                </a:tc>
                <a:tc>
                  <a:txBody>
                    <a:bodyPr/>
                    <a:lstStyle/>
                    <a:p>
                      <a:r>
                        <a:rPr lang="en-US" sz="1200" dirty="0"/>
                        <a:t>Safe to sell- Immediately heat to 165F and hold at 135F or cool to 41F</a:t>
                      </a:r>
                    </a:p>
                  </a:txBody>
                  <a:tcPr/>
                </a:tc>
                <a:tc>
                  <a:txBody>
                    <a:bodyPr/>
                    <a:lstStyle/>
                    <a:p>
                      <a:r>
                        <a:rPr lang="en-US" sz="1400" dirty="0"/>
                        <a:t>Unsafe, Discard</a:t>
                      </a:r>
                    </a:p>
                  </a:txBody>
                  <a:tcPr/>
                </a:tc>
                <a:extLst>
                  <a:ext uri="{0D108BD9-81ED-4DB2-BD59-A6C34878D82A}">
                    <a16:rowId xmlns:a16="http://schemas.microsoft.com/office/drawing/2014/main" val="2111590619"/>
                  </a:ext>
                </a:extLst>
              </a:tr>
              <a:tr h="275591">
                <a:tc>
                  <a:txBody>
                    <a:bodyPr/>
                    <a:lstStyle/>
                    <a:p>
                      <a:r>
                        <a:rPr lang="en-US" sz="1400" dirty="0"/>
                        <a:t>More than 4</a:t>
                      </a:r>
                    </a:p>
                  </a:txBody>
                  <a:tcPr/>
                </a:tc>
                <a:tc>
                  <a:txBody>
                    <a:bodyPr/>
                    <a:lstStyle/>
                    <a:p>
                      <a:r>
                        <a:rPr lang="en-US" sz="1200" dirty="0"/>
                        <a:t>Safe to sell- Immediately heat to 165F and hold at 135F or cool to 41F</a:t>
                      </a:r>
                    </a:p>
                  </a:txBody>
                  <a:tcPr/>
                </a:tc>
                <a:tc>
                  <a:txBody>
                    <a:bodyPr/>
                    <a:lstStyle/>
                    <a:p>
                      <a:r>
                        <a:rPr lang="en-US" sz="1400" dirty="0"/>
                        <a:t>Unsafe, Discard</a:t>
                      </a:r>
                    </a:p>
                  </a:txBody>
                  <a:tcPr/>
                </a:tc>
                <a:extLst>
                  <a:ext uri="{0D108BD9-81ED-4DB2-BD59-A6C34878D82A}">
                    <a16:rowId xmlns:a16="http://schemas.microsoft.com/office/drawing/2014/main" val="1509261251"/>
                  </a:ext>
                </a:extLst>
              </a:tr>
            </a:tbl>
          </a:graphicData>
        </a:graphic>
      </p:graphicFrame>
    </p:spTree>
    <p:extLst>
      <p:ext uri="{BB962C8B-B14F-4D97-AF65-F5344CB8AC3E}">
        <p14:creationId xmlns:p14="http://schemas.microsoft.com/office/powerpoint/2010/main" val="207529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860079" y="1170277"/>
            <a:ext cx="8747471" cy="450299"/>
          </a:xfrm>
        </p:spPr>
        <p:txBody>
          <a:bodyPr>
            <a:noAutofit/>
          </a:bodyPr>
          <a:lstStyle/>
          <a:p>
            <a:r>
              <a:rPr lang="en-US" altLang="en-US" dirty="0">
                <a:solidFill>
                  <a:srgbClr val="006D5E"/>
                </a:solidFill>
              </a:rPr>
              <a:t>Food Establishment Categories</a:t>
            </a:r>
          </a:p>
        </p:txBody>
      </p:sp>
      <p:sp>
        <p:nvSpPr>
          <p:cNvPr id="10" name="Rectangle 9" descr="&quot;&quot;">
            <a:extLst>
              <a:ext uri="{FF2B5EF4-FFF2-40B4-BE49-F238E27FC236}">
                <a16:creationId xmlns:a16="http://schemas.microsoft.com/office/drawing/2014/main" id="{A61E26D7-AD9A-47C7-B818-639C74DF1DDF}"/>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3" name="Picture 6" descr="Logo&#10;&#10;Description automatically generated">
            <a:extLst>
              <a:ext uri="{FF2B5EF4-FFF2-40B4-BE49-F238E27FC236}">
                <a16:creationId xmlns:a16="http://schemas.microsoft.com/office/drawing/2014/main" id="{A4CD0EFE-426C-42A6-8EC0-C7A2725D3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5434F3F3-F4A3-41D8-9941-F629A1C0E631}"/>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graphicFrame>
        <p:nvGraphicFramePr>
          <p:cNvPr id="5" name="Content Placeholder 4">
            <a:extLst>
              <a:ext uri="{FF2B5EF4-FFF2-40B4-BE49-F238E27FC236}">
                <a16:creationId xmlns:a16="http://schemas.microsoft.com/office/drawing/2014/main" id="{D5FBF6EF-755B-E207-14D3-4231AEB6E7FC}"/>
              </a:ext>
            </a:extLst>
          </p:cNvPr>
          <p:cNvGraphicFramePr>
            <a:graphicFrameLocks noGrp="1"/>
          </p:cNvGraphicFramePr>
          <p:nvPr>
            <p:ph idx="1"/>
            <p:extLst>
              <p:ext uri="{D42A27DB-BD31-4B8C-83A1-F6EECF244321}">
                <p14:modId xmlns:p14="http://schemas.microsoft.com/office/powerpoint/2010/main" val="2186270880"/>
              </p:ext>
            </p:extLst>
          </p:nvPr>
        </p:nvGraphicFramePr>
        <p:xfrm>
          <a:off x="765864" y="1875183"/>
          <a:ext cx="8350980" cy="4673600"/>
        </p:xfrm>
        <a:graphic>
          <a:graphicData uri="http://schemas.openxmlformats.org/drawingml/2006/table">
            <a:tbl>
              <a:tblPr firstRow="1" bandRow="1">
                <a:tableStyleId>{5C22544A-7EE6-4342-B048-85BDC9FD1C3A}</a:tableStyleId>
              </a:tblPr>
              <a:tblGrid>
                <a:gridCol w="2540899">
                  <a:extLst>
                    <a:ext uri="{9D8B030D-6E8A-4147-A177-3AD203B41FA5}">
                      <a16:colId xmlns:a16="http://schemas.microsoft.com/office/drawing/2014/main" val="2468961604"/>
                    </a:ext>
                  </a:extLst>
                </a:gridCol>
                <a:gridCol w="2508531">
                  <a:extLst>
                    <a:ext uri="{9D8B030D-6E8A-4147-A177-3AD203B41FA5}">
                      <a16:colId xmlns:a16="http://schemas.microsoft.com/office/drawing/2014/main" val="876168642"/>
                    </a:ext>
                  </a:extLst>
                </a:gridCol>
                <a:gridCol w="3301550">
                  <a:extLst>
                    <a:ext uri="{9D8B030D-6E8A-4147-A177-3AD203B41FA5}">
                      <a16:colId xmlns:a16="http://schemas.microsoft.com/office/drawing/2014/main" val="1423421083"/>
                    </a:ext>
                  </a:extLst>
                </a:gridCol>
              </a:tblGrid>
              <a:tr h="370840">
                <a:tc>
                  <a:txBody>
                    <a:bodyPr/>
                    <a:lstStyle/>
                    <a:p>
                      <a:r>
                        <a:rPr lang="en-US" dirty="0"/>
                        <a:t>Current Categories</a:t>
                      </a:r>
                    </a:p>
                  </a:txBody>
                  <a:tcPr/>
                </a:tc>
                <a:tc>
                  <a:txBody>
                    <a:bodyPr/>
                    <a:lstStyle/>
                    <a:p>
                      <a:r>
                        <a:rPr lang="en-US" dirty="0"/>
                        <a:t>Proposed Categories</a:t>
                      </a:r>
                    </a:p>
                  </a:txBody>
                  <a:tcPr/>
                </a:tc>
                <a:tc>
                  <a:txBody>
                    <a:bodyPr/>
                    <a:lstStyle/>
                    <a:p>
                      <a:r>
                        <a:rPr lang="en-US" dirty="0"/>
                        <a:t>Definition / Reasoning</a:t>
                      </a:r>
                    </a:p>
                  </a:txBody>
                  <a:tcPr/>
                </a:tc>
                <a:extLst>
                  <a:ext uri="{0D108BD9-81ED-4DB2-BD59-A6C34878D82A}">
                    <a16:rowId xmlns:a16="http://schemas.microsoft.com/office/drawing/2014/main" val="4048708668"/>
                  </a:ext>
                </a:extLst>
              </a:tr>
              <a:tr h="370840">
                <a:tc>
                  <a:txBody>
                    <a:bodyPr/>
                    <a:lstStyle/>
                    <a:p>
                      <a:r>
                        <a:rPr lang="en-US" sz="1400" dirty="0"/>
                        <a:t>Risk 1 Establishments by Seating</a:t>
                      </a:r>
                    </a:p>
                  </a:txBody>
                  <a:tcPr/>
                </a:tc>
                <a:tc>
                  <a:txBody>
                    <a:bodyPr/>
                    <a:lstStyle/>
                    <a:p>
                      <a:r>
                        <a:rPr lang="en-US" sz="1400" dirty="0"/>
                        <a:t>Same</a:t>
                      </a:r>
                    </a:p>
                  </a:txBody>
                  <a:tcPr/>
                </a:tc>
                <a:tc>
                  <a:txBody>
                    <a:bodyPr/>
                    <a:lstStyle/>
                    <a:p>
                      <a:pPr lvl="0"/>
                      <a:r>
                        <a:rPr lang="en-US" sz="1200" kern="1200" dirty="0">
                          <a:solidFill>
                            <a:schemeClr val="dk1"/>
                          </a:solidFill>
                          <a:effectLst/>
                          <a:latin typeface="+mn-lt"/>
                          <a:ea typeface="+mn-ea"/>
                          <a:cs typeface="+mn-cs"/>
                        </a:rPr>
                        <a:t>Establishments that sell or store only prepackaged goods OR</a:t>
                      </a:r>
                    </a:p>
                    <a:p>
                      <a:pPr lvl="0"/>
                      <a:r>
                        <a:rPr lang="en-US" sz="1200" kern="1200" dirty="0">
                          <a:solidFill>
                            <a:schemeClr val="dk1"/>
                          </a:solidFill>
                          <a:effectLst/>
                          <a:latin typeface="+mn-lt"/>
                          <a:ea typeface="+mn-ea"/>
                          <a:cs typeface="+mn-cs"/>
                        </a:rPr>
                        <a:t>Establishments that serve non-TCS goods OR</a:t>
                      </a:r>
                    </a:p>
                    <a:p>
                      <a:pPr lvl="0"/>
                      <a:r>
                        <a:rPr lang="en-US" sz="1200" kern="1200" dirty="0">
                          <a:solidFill>
                            <a:schemeClr val="dk1"/>
                          </a:solidFill>
                          <a:effectLst/>
                          <a:latin typeface="+mn-lt"/>
                          <a:ea typeface="+mn-ea"/>
                          <a:cs typeface="+mn-cs"/>
                        </a:rPr>
                        <a:t>Establishments that serve coffee drinks with TCS ingredients OR</a:t>
                      </a:r>
                    </a:p>
                    <a:p>
                      <a:r>
                        <a:rPr lang="en-US" sz="1200" kern="1200" dirty="0">
                          <a:solidFill>
                            <a:schemeClr val="dk1"/>
                          </a:solidFill>
                          <a:effectLst/>
                          <a:latin typeface="+mn-lt"/>
                          <a:ea typeface="+mn-ea"/>
                          <a:cs typeface="+mn-cs"/>
                        </a:rPr>
                        <a:t>Establishments serving non-TCS beverages with ice and/or are ware washing.</a:t>
                      </a:r>
                      <a:endParaRPr lang="en-US" sz="1200" dirty="0"/>
                    </a:p>
                  </a:txBody>
                  <a:tcPr/>
                </a:tc>
                <a:extLst>
                  <a:ext uri="{0D108BD9-81ED-4DB2-BD59-A6C34878D82A}">
                    <a16:rowId xmlns:a16="http://schemas.microsoft.com/office/drawing/2014/main" val="3313647293"/>
                  </a:ext>
                </a:extLst>
              </a:tr>
              <a:tr h="370840">
                <a:tc>
                  <a:txBody>
                    <a:bodyPr/>
                    <a:lstStyle/>
                    <a:p>
                      <a:r>
                        <a:rPr lang="en-US" sz="1400" dirty="0"/>
                        <a:t>Risk 2 Establishments by Seating</a:t>
                      </a:r>
                    </a:p>
                  </a:txBody>
                  <a:tcPr/>
                </a:tc>
                <a:tc>
                  <a:txBody>
                    <a:bodyPr/>
                    <a:lstStyle/>
                    <a:p>
                      <a:r>
                        <a:rPr lang="en-US" sz="1400" dirty="0"/>
                        <a:t>Same</a:t>
                      </a:r>
                    </a:p>
                  </a:txBody>
                  <a:tcPr/>
                </a:tc>
                <a:tc>
                  <a:txBody>
                    <a:bodyPr/>
                    <a:lstStyle/>
                    <a:p>
                      <a:pPr lvl="0"/>
                      <a:r>
                        <a:rPr lang="en-US" sz="1200" kern="1200" dirty="0">
                          <a:solidFill>
                            <a:schemeClr val="dk1"/>
                          </a:solidFill>
                          <a:effectLst/>
                          <a:latin typeface="+mn-lt"/>
                          <a:ea typeface="+mn-ea"/>
                          <a:cs typeface="+mn-cs"/>
                        </a:rPr>
                        <a:t>Establishments that serve, sell, prepare, or stores TCS foods (no cooling) OR </a:t>
                      </a:r>
                    </a:p>
                    <a:p>
                      <a:pPr lvl="0"/>
                      <a:r>
                        <a:rPr lang="en-US" sz="1200" kern="1200" dirty="0">
                          <a:solidFill>
                            <a:schemeClr val="dk1"/>
                          </a:solidFill>
                          <a:effectLst/>
                          <a:latin typeface="+mn-lt"/>
                          <a:ea typeface="+mn-ea"/>
                          <a:cs typeface="+mn-cs"/>
                        </a:rPr>
                        <a:t>Establishments that are preparing blender drinks w/TCS ingredients OR</a:t>
                      </a:r>
                    </a:p>
                    <a:p>
                      <a:r>
                        <a:rPr lang="en-US" sz="1200" kern="1200" dirty="0">
                          <a:solidFill>
                            <a:schemeClr val="dk1"/>
                          </a:solidFill>
                          <a:effectLst/>
                          <a:latin typeface="+mn-lt"/>
                          <a:ea typeface="+mn-ea"/>
                          <a:cs typeface="+mn-cs"/>
                        </a:rPr>
                        <a:t>Establishments that are serving ice cream (soft serve or scooped).</a:t>
                      </a:r>
                      <a:endParaRPr lang="en-US" sz="1200" dirty="0"/>
                    </a:p>
                  </a:txBody>
                  <a:tcPr/>
                </a:tc>
                <a:extLst>
                  <a:ext uri="{0D108BD9-81ED-4DB2-BD59-A6C34878D82A}">
                    <a16:rowId xmlns:a16="http://schemas.microsoft.com/office/drawing/2014/main" val="3474485163"/>
                  </a:ext>
                </a:extLst>
              </a:tr>
              <a:tr h="370840">
                <a:tc>
                  <a:txBody>
                    <a:bodyPr/>
                    <a:lstStyle/>
                    <a:p>
                      <a:r>
                        <a:rPr lang="en-US" sz="1400" dirty="0"/>
                        <a:t>Risk 3 Establishments by Seating</a:t>
                      </a:r>
                    </a:p>
                  </a:txBody>
                  <a:tcPr/>
                </a:tc>
                <a:tc>
                  <a:txBody>
                    <a:bodyPr/>
                    <a:lstStyle/>
                    <a:p>
                      <a:r>
                        <a:rPr lang="en-US" sz="1400" dirty="0"/>
                        <a:t>Same</a:t>
                      </a:r>
                    </a:p>
                  </a:txBody>
                  <a:tcPr/>
                </a:tc>
                <a:tc>
                  <a:txBody>
                    <a:bodyPr/>
                    <a:lstStyle/>
                    <a:p>
                      <a:pPr lvl="0"/>
                      <a:r>
                        <a:rPr lang="en-US" sz="1200" kern="1200" dirty="0">
                          <a:solidFill>
                            <a:schemeClr val="dk1"/>
                          </a:solidFill>
                          <a:effectLst/>
                          <a:latin typeface="+mn-lt"/>
                          <a:ea typeface="+mn-ea"/>
                          <a:cs typeface="+mn-cs"/>
                        </a:rPr>
                        <a:t>Food establishments with complex preparation including cooking, cooling, and/or reheating of prepared foods OR </a:t>
                      </a:r>
                    </a:p>
                    <a:p>
                      <a:r>
                        <a:rPr lang="en-US" sz="1200" kern="1200" dirty="0">
                          <a:solidFill>
                            <a:schemeClr val="dk1"/>
                          </a:solidFill>
                          <a:effectLst/>
                          <a:latin typeface="+mn-lt"/>
                          <a:ea typeface="+mn-ea"/>
                          <a:cs typeface="+mn-cs"/>
                        </a:rPr>
                        <a:t>Food establishments that prepare foods using a specialized process. </a:t>
                      </a:r>
                    </a:p>
                    <a:p>
                      <a:r>
                        <a:rPr lang="en-US" sz="1200" kern="1200" dirty="0">
                          <a:solidFill>
                            <a:schemeClr val="dk1"/>
                          </a:solidFill>
                          <a:effectLst/>
                          <a:latin typeface="+mn-lt"/>
                          <a:ea typeface="+mn-ea"/>
                          <a:cs typeface="+mn-cs"/>
                        </a:rPr>
                        <a:t>Food establishments that prepare foods more than 24 hours in advance of service.</a:t>
                      </a:r>
                      <a:endParaRPr lang="en-US" sz="1200" dirty="0"/>
                    </a:p>
                  </a:txBody>
                  <a:tcPr/>
                </a:tc>
                <a:extLst>
                  <a:ext uri="{0D108BD9-81ED-4DB2-BD59-A6C34878D82A}">
                    <a16:rowId xmlns:a16="http://schemas.microsoft.com/office/drawing/2014/main" val="317984697"/>
                  </a:ext>
                </a:extLst>
              </a:tr>
              <a:tr h="370840">
                <a:tc>
                  <a:txBody>
                    <a:bodyPr/>
                    <a:lstStyle/>
                    <a:p>
                      <a:r>
                        <a:rPr lang="en-US" sz="1400" dirty="0"/>
                        <a:t>Grocery 1-4 checkout stands</a:t>
                      </a:r>
                    </a:p>
                  </a:txBody>
                  <a:tcPr/>
                </a:tc>
                <a:tc>
                  <a:txBody>
                    <a:bodyPr/>
                    <a:lstStyle/>
                    <a:p>
                      <a:r>
                        <a:rPr lang="en-US" sz="1400" dirty="0"/>
                        <a:t>Grocery, 1-2 checkout stands</a:t>
                      </a:r>
                    </a:p>
                  </a:txBody>
                  <a:tcPr/>
                </a:tc>
                <a:tc>
                  <a:txBody>
                    <a:bodyPr/>
                    <a:lstStyle/>
                    <a:p>
                      <a:endParaRPr lang="en-US" sz="1400" dirty="0"/>
                    </a:p>
                  </a:txBody>
                  <a:tcPr/>
                </a:tc>
                <a:extLst>
                  <a:ext uri="{0D108BD9-81ED-4DB2-BD59-A6C34878D82A}">
                    <a16:rowId xmlns:a16="http://schemas.microsoft.com/office/drawing/2014/main" val="323397361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5709893-C00C-41A8-BC4A-C981D465F3C2}"/>
              </a:ext>
            </a:extLst>
          </p:cNvPr>
          <p:cNvSpPr>
            <a:spLocks noGrp="1" noChangeArrowheads="1"/>
          </p:cNvSpPr>
          <p:nvPr>
            <p:ph type="title"/>
          </p:nvPr>
        </p:nvSpPr>
        <p:spPr>
          <a:xfrm>
            <a:off x="860079" y="1170277"/>
            <a:ext cx="8747471" cy="450299"/>
          </a:xfrm>
        </p:spPr>
        <p:txBody>
          <a:bodyPr>
            <a:noAutofit/>
          </a:bodyPr>
          <a:lstStyle/>
          <a:p>
            <a:r>
              <a:rPr lang="en-US" altLang="en-US" sz="4000" dirty="0">
                <a:solidFill>
                  <a:srgbClr val="006D5E"/>
                </a:solidFill>
              </a:rPr>
              <a:t>Food Establishment Categories</a:t>
            </a:r>
          </a:p>
        </p:txBody>
      </p:sp>
      <p:sp>
        <p:nvSpPr>
          <p:cNvPr id="10" name="Rectangle 9" descr="&quot;&quot;">
            <a:extLst>
              <a:ext uri="{FF2B5EF4-FFF2-40B4-BE49-F238E27FC236}">
                <a16:creationId xmlns:a16="http://schemas.microsoft.com/office/drawing/2014/main" id="{A61E26D7-AD9A-47C7-B818-639C74DF1DDF}"/>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3" name="Picture 6" descr="Logo&#10;&#10;Description automatically generated">
            <a:extLst>
              <a:ext uri="{FF2B5EF4-FFF2-40B4-BE49-F238E27FC236}">
                <a16:creationId xmlns:a16="http://schemas.microsoft.com/office/drawing/2014/main" id="{A4CD0EFE-426C-42A6-8EC0-C7A2725D3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5434F3F3-F4A3-41D8-9941-F629A1C0E631}"/>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graphicFrame>
        <p:nvGraphicFramePr>
          <p:cNvPr id="5" name="Content Placeholder 4">
            <a:extLst>
              <a:ext uri="{FF2B5EF4-FFF2-40B4-BE49-F238E27FC236}">
                <a16:creationId xmlns:a16="http://schemas.microsoft.com/office/drawing/2014/main" id="{D5FBF6EF-755B-E207-14D3-4231AEB6E7FC}"/>
              </a:ext>
            </a:extLst>
          </p:cNvPr>
          <p:cNvGraphicFramePr>
            <a:graphicFrameLocks noGrp="1"/>
          </p:cNvGraphicFramePr>
          <p:nvPr>
            <p:ph idx="1"/>
            <p:extLst>
              <p:ext uri="{D42A27DB-BD31-4B8C-83A1-F6EECF244321}">
                <p14:modId xmlns:p14="http://schemas.microsoft.com/office/powerpoint/2010/main" val="3932327817"/>
              </p:ext>
            </p:extLst>
          </p:nvPr>
        </p:nvGraphicFramePr>
        <p:xfrm>
          <a:off x="765864" y="1875183"/>
          <a:ext cx="8350980" cy="4185920"/>
        </p:xfrm>
        <a:graphic>
          <a:graphicData uri="http://schemas.openxmlformats.org/drawingml/2006/table">
            <a:tbl>
              <a:tblPr firstRow="1" bandRow="1">
                <a:tableStyleId>{5C22544A-7EE6-4342-B048-85BDC9FD1C3A}</a:tableStyleId>
              </a:tblPr>
              <a:tblGrid>
                <a:gridCol w="2540899">
                  <a:extLst>
                    <a:ext uri="{9D8B030D-6E8A-4147-A177-3AD203B41FA5}">
                      <a16:colId xmlns:a16="http://schemas.microsoft.com/office/drawing/2014/main" val="2468961604"/>
                    </a:ext>
                  </a:extLst>
                </a:gridCol>
                <a:gridCol w="2508531">
                  <a:extLst>
                    <a:ext uri="{9D8B030D-6E8A-4147-A177-3AD203B41FA5}">
                      <a16:colId xmlns:a16="http://schemas.microsoft.com/office/drawing/2014/main" val="876168642"/>
                    </a:ext>
                  </a:extLst>
                </a:gridCol>
                <a:gridCol w="3301550">
                  <a:extLst>
                    <a:ext uri="{9D8B030D-6E8A-4147-A177-3AD203B41FA5}">
                      <a16:colId xmlns:a16="http://schemas.microsoft.com/office/drawing/2014/main" val="1423421083"/>
                    </a:ext>
                  </a:extLst>
                </a:gridCol>
              </a:tblGrid>
              <a:tr h="370840">
                <a:tc>
                  <a:txBody>
                    <a:bodyPr/>
                    <a:lstStyle/>
                    <a:p>
                      <a:r>
                        <a:rPr lang="en-US" dirty="0"/>
                        <a:t>Current Categories</a:t>
                      </a:r>
                    </a:p>
                  </a:txBody>
                  <a:tcPr/>
                </a:tc>
                <a:tc>
                  <a:txBody>
                    <a:bodyPr/>
                    <a:lstStyle/>
                    <a:p>
                      <a:r>
                        <a:rPr lang="en-US" dirty="0"/>
                        <a:t>Proposed Categories</a:t>
                      </a:r>
                    </a:p>
                  </a:txBody>
                  <a:tcPr/>
                </a:tc>
                <a:tc>
                  <a:txBody>
                    <a:bodyPr/>
                    <a:lstStyle/>
                    <a:p>
                      <a:r>
                        <a:rPr lang="en-US" dirty="0"/>
                        <a:t>Definition / Reasoning</a:t>
                      </a:r>
                    </a:p>
                  </a:txBody>
                  <a:tcPr/>
                </a:tc>
                <a:extLst>
                  <a:ext uri="{0D108BD9-81ED-4DB2-BD59-A6C34878D82A}">
                    <a16:rowId xmlns:a16="http://schemas.microsoft.com/office/drawing/2014/main" val="4048708668"/>
                  </a:ext>
                </a:extLst>
              </a:tr>
              <a:tr h="370840">
                <a:tc>
                  <a:txBody>
                    <a:bodyPr/>
                    <a:lstStyle/>
                    <a:p>
                      <a:r>
                        <a:rPr lang="en-US" sz="1400" dirty="0"/>
                        <a:t>Grocery 5 or more checkout stands</a:t>
                      </a:r>
                    </a:p>
                  </a:txBody>
                  <a:tcPr/>
                </a:tc>
                <a:tc>
                  <a:txBody>
                    <a:bodyPr/>
                    <a:lstStyle/>
                    <a:p>
                      <a:r>
                        <a:rPr lang="en-US" sz="1400" dirty="0"/>
                        <a:t>Grocery, 3-4 checkout stands</a:t>
                      </a:r>
                    </a:p>
                    <a:p>
                      <a:r>
                        <a:rPr lang="en-US" sz="1400" dirty="0"/>
                        <a:t>Grocery, 5+ checkout stands</a:t>
                      </a:r>
                    </a:p>
                  </a:txBody>
                  <a:tcPr/>
                </a:tc>
                <a:tc>
                  <a:txBody>
                    <a:bodyPr/>
                    <a:lstStyle/>
                    <a:p>
                      <a:endParaRPr lang="en-US" sz="1400" dirty="0"/>
                    </a:p>
                  </a:txBody>
                  <a:tcPr/>
                </a:tc>
                <a:extLst>
                  <a:ext uri="{0D108BD9-81ED-4DB2-BD59-A6C34878D82A}">
                    <a16:rowId xmlns:a16="http://schemas.microsoft.com/office/drawing/2014/main" val="3644188708"/>
                  </a:ext>
                </a:extLst>
              </a:tr>
              <a:tr h="370840">
                <a:tc>
                  <a:txBody>
                    <a:bodyPr/>
                    <a:lstStyle/>
                    <a:p>
                      <a:r>
                        <a:rPr lang="en-US" sz="1400" dirty="0"/>
                        <a:t>Bakery</a:t>
                      </a:r>
                    </a:p>
                  </a:txBody>
                  <a:tcPr/>
                </a:tc>
                <a:tc>
                  <a:txBody>
                    <a:bodyPr/>
                    <a:lstStyle/>
                    <a:p>
                      <a:r>
                        <a:rPr lang="en-US" sz="1400" dirty="0"/>
                        <a:t>Risk 1 or 2 Establishment by seating</a:t>
                      </a:r>
                    </a:p>
                  </a:txBody>
                  <a:tcPr/>
                </a:tc>
                <a:tc>
                  <a:txBody>
                    <a:bodyPr/>
                    <a:lstStyle/>
                    <a:p>
                      <a:endParaRPr lang="en-US" sz="1200" dirty="0"/>
                    </a:p>
                  </a:txBody>
                  <a:tcPr/>
                </a:tc>
                <a:extLst>
                  <a:ext uri="{0D108BD9-81ED-4DB2-BD59-A6C34878D82A}">
                    <a16:rowId xmlns:a16="http://schemas.microsoft.com/office/drawing/2014/main" val="928844162"/>
                  </a:ext>
                </a:extLst>
              </a:tr>
              <a:tr h="370840">
                <a:tc>
                  <a:txBody>
                    <a:bodyPr/>
                    <a:lstStyle/>
                    <a:p>
                      <a:r>
                        <a:rPr lang="en-US" sz="1400" dirty="0"/>
                        <a:t>Bed &amp; Breakfast</a:t>
                      </a:r>
                    </a:p>
                  </a:txBody>
                  <a:tcPr/>
                </a:tc>
                <a:tc>
                  <a:txBody>
                    <a:bodyPr/>
                    <a:lstStyle/>
                    <a:p>
                      <a:r>
                        <a:rPr lang="en-US" sz="1400" dirty="0"/>
                        <a:t>Bed &amp; Breakfast</a:t>
                      </a:r>
                    </a:p>
                  </a:txBody>
                  <a:tcPr/>
                </a:tc>
                <a:tc>
                  <a:txBody>
                    <a:bodyPr/>
                    <a:lstStyle/>
                    <a:p>
                      <a:r>
                        <a:rPr lang="en-US" sz="1200" dirty="0"/>
                        <a:t>3+ rooms in an owner-occupied  home serving only breakfast to guests (Risk 1, 2 or 3)</a:t>
                      </a:r>
                    </a:p>
                  </a:txBody>
                  <a:tcPr/>
                </a:tc>
                <a:extLst>
                  <a:ext uri="{0D108BD9-81ED-4DB2-BD59-A6C34878D82A}">
                    <a16:rowId xmlns:a16="http://schemas.microsoft.com/office/drawing/2014/main" val="704602177"/>
                  </a:ext>
                </a:extLst>
              </a:tr>
              <a:tr h="370840">
                <a:tc>
                  <a:txBody>
                    <a:bodyPr/>
                    <a:lstStyle/>
                    <a:p>
                      <a:r>
                        <a:rPr lang="en-US" sz="1400" dirty="0"/>
                        <a:t>Caterers &amp; Cottage Industries</a:t>
                      </a:r>
                    </a:p>
                  </a:txBody>
                  <a:tcPr/>
                </a:tc>
                <a:tc>
                  <a:txBody>
                    <a:bodyPr/>
                    <a:lstStyle/>
                    <a:p>
                      <a:r>
                        <a:rPr lang="en-US" sz="1400" dirty="0"/>
                        <a:t>Categorized by Risk Category</a:t>
                      </a:r>
                    </a:p>
                  </a:txBody>
                  <a:tcPr/>
                </a:tc>
                <a:tc>
                  <a:txBody>
                    <a:bodyPr/>
                    <a:lstStyle/>
                    <a:p>
                      <a:r>
                        <a:rPr lang="en-US" sz="1200" dirty="0"/>
                        <a:t>Caterers should be charged by their risk category with no seating</a:t>
                      </a:r>
                    </a:p>
                  </a:txBody>
                  <a:tcPr/>
                </a:tc>
                <a:extLst>
                  <a:ext uri="{0D108BD9-81ED-4DB2-BD59-A6C34878D82A}">
                    <a16:rowId xmlns:a16="http://schemas.microsoft.com/office/drawing/2014/main" val="2369967403"/>
                  </a:ext>
                </a:extLst>
              </a:tr>
              <a:tr h="370840">
                <a:tc>
                  <a:txBody>
                    <a:bodyPr/>
                    <a:lstStyle/>
                    <a:p>
                      <a:r>
                        <a:rPr lang="en-US" sz="1400" dirty="0"/>
                        <a:t>Convenience Store w/ Prepackaged foods</a:t>
                      </a:r>
                    </a:p>
                  </a:txBody>
                  <a:tcPr/>
                </a:tc>
                <a:tc>
                  <a:txBody>
                    <a:bodyPr/>
                    <a:lstStyle/>
                    <a:p>
                      <a:r>
                        <a:rPr lang="en-US" sz="1400" dirty="0"/>
                        <a:t>Grocery by checkout stand #</a:t>
                      </a:r>
                    </a:p>
                  </a:txBody>
                  <a:tcPr/>
                </a:tc>
                <a:tc>
                  <a:txBody>
                    <a:bodyPr/>
                    <a:lstStyle/>
                    <a:p>
                      <a:r>
                        <a:rPr lang="en-US" sz="1400" dirty="0"/>
                        <a:t>Convenience store is just a small grocery.</a:t>
                      </a:r>
                    </a:p>
                  </a:txBody>
                  <a:tcPr/>
                </a:tc>
                <a:extLst>
                  <a:ext uri="{0D108BD9-81ED-4DB2-BD59-A6C34878D82A}">
                    <a16:rowId xmlns:a16="http://schemas.microsoft.com/office/drawing/2014/main" val="1584669148"/>
                  </a:ext>
                </a:extLst>
              </a:tr>
              <a:tr h="370840">
                <a:tc>
                  <a:txBody>
                    <a:bodyPr/>
                    <a:lstStyle/>
                    <a:p>
                      <a:r>
                        <a:rPr lang="en-US" sz="1400" dirty="0"/>
                        <a:t>Convenience Store w/ Food service</a:t>
                      </a:r>
                    </a:p>
                  </a:txBody>
                  <a:tcPr/>
                </a:tc>
                <a:tc>
                  <a:txBody>
                    <a:bodyPr/>
                    <a:lstStyle/>
                    <a:p>
                      <a:r>
                        <a:rPr lang="en-US" sz="1400" dirty="0"/>
                        <a:t>Categorized by Risk Category</a:t>
                      </a:r>
                    </a:p>
                  </a:txBody>
                  <a:tcPr/>
                </a:tc>
                <a:tc>
                  <a:txBody>
                    <a:bodyPr/>
                    <a:lstStyle/>
                    <a:p>
                      <a:r>
                        <a:rPr lang="en-US" sz="1400" dirty="0"/>
                        <a:t>Convenience store with food should be charged by their risk category.</a:t>
                      </a:r>
                    </a:p>
                  </a:txBody>
                  <a:tcPr/>
                </a:tc>
                <a:extLst>
                  <a:ext uri="{0D108BD9-81ED-4DB2-BD59-A6C34878D82A}">
                    <a16:rowId xmlns:a16="http://schemas.microsoft.com/office/drawing/2014/main" val="3030975863"/>
                  </a:ext>
                </a:extLst>
              </a:tr>
              <a:tr h="370840">
                <a:tc>
                  <a:txBody>
                    <a:bodyPr/>
                    <a:lstStyle/>
                    <a:p>
                      <a:r>
                        <a:rPr lang="en-US" sz="1400" dirty="0"/>
                        <a:t>Espresso Stand</a:t>
                      </a:r>
                    </a:p>
                  </a:txBody>
                  <a:tcPr/>
                </a:tc>
                <a:tc>
                  <a:txBody>
                    <a:bodyPr/>
                    <a:lstStyle/>
                    <a:p>
                      <a:r>
                        <a:rPr lang="en-US" sz="1400" dirty="0"/>
                        <a:t>Categorized by Risk</a:t>
                      </a:r>
                    </a:p>
                  </a:txBody>
                  <a:tcPr/>
                </a:tc>
                <a:tc>
                  <a:txBody>
                    <a:bodyPr/>
                    <a:lstStyle/>
                    <a:p>
                      <a:r>
                        <a:rPr lang="en-US" sz="1200" dirty="0"/>
                        <a:t>Espresso Stands should be categories by their risk category</a:t>
                      </a:r>
                    </a:p>
                  </a:txBody>
                  <a:tcPr/>
                </a:tc>
                <a:extLst>
                  <a:ext uri="{0D108BD9-81ED-4DB2-BD59-A6C34878D82A}">
                    <a16:rowId xmlns:a16="http://schemas.microsoft.com/office/drawing/2014/main" val="4097031112"/>
                  </a:ext>
                </a:extLst>
              </a:tr>
              <a:tr h="370840">
                <a:tc>
                  <a:txBody>
                    <a:bodyPr/>
                    <a:lstStyle/>
                    <a:p>
                      <a:r>
                        <a:rPr lang="en-US" sz="1400" dirty="0"/>
                        <a:t>Institutional Kitchen- Full</a:t>
                      </a:r>
                    </a:p>
                  </a:txBody>
                  <a:tcPr/>
                </a:tc>
                <a:tc>
                  <a:txBody>
                    <a:bodyPr/>
                    <a:lstStyle/>
                    <a:p>
                      <a:r>
                        <a:rPr lang="en-US" sz="1400" dirty="0"/>
                        <a:t>School Kitchen</a:t>
                      </a:r>
                    </a:p>
                  </a:txBody>
                  <a:tcPr/>
                </a:tc>
                <a:tc>
                  <a:txBody>
                    <a:bodyPr/>
                    <a:lstStyle/>
                    <a:p>
                      <a:endParaRPr lang="en-US" sz="1400" dirty="0"/>
                    </a:p>
                  </a:txBody>
                  <a:tcPr/>
                </a:tc>
                <a:extLst>
                  <a:ext uri="{0D108BD9-81ED-4DB2-BD59-A6C34878D82A}">
                    <a16:rowId xmlns:a16="http://schemas.microsoft.com/office/drawing/2014/main" val="2738134646"/>
                  </a:ext>
                </a:extLst>
              </a:tr>
            </a:tbl>
          </a:graphicData>
        </a:graphic>
      </p:graphicFrame>
    </p:spTree>
    <p:extLst>
      <p:ext uri="{BB962C8B-B14F-4D97-AF65-F5344CB8AC3E}">
        <p14:creationId xmlns:p14="http://schemas.microsoft.com/office/powerpoint/2010/main" val="274782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269A7B3-D45D-47B3-8AC6-5CF719FEBB37}"/>
              </a:ext>
            </a:extLst>
          </p:cNvPr>
          <p:cNvSpPr>
            <a:spLocks noGrp="1" noChangeArrowheads="1"/>
          </p:cNvSpPr>
          <p:nvPr>
            <p:ph type="title"/>
          </p:nvPr>
        </p:nvSpPr>
        <p:spPr>
          <a:xfrm>
            <a:off x="534073" y="1043514"/>
            <a:ext cx="8367165" cy="658529"/>
          </a:xfrm>
        </p:spPr>
        <p:txBody>
          <a:bodyPr>
            <a:noAutofit/>
          </a:bodyPr>
          <a:lstStyle/>
          <a:p>
            <a:r>
              <a:rPr lang="en-US" altLang="en-US" dirty="0">
                <a:solidFill>
                  <a:srgbClr val="006D5E"/>
                </a:solidFill>
              </a:rPr>
              <a:t>Food Establishment Categories (</a:t>
            </a:r>
            <a:r>
              <a:rPr lang="en-US" altLang="en-US" cap="none" dirty="0">
                <a:solidFill>
                  <a:srgbClr val="006D5E"/>
                </a:solidFill>
              </a:rPr>
              <a:t>Cont</a:t>
            </a:r>
            <a:r>
              <a:rPr lang="en-US" altLang="en-US" dirty="0">
                <a:solidFill>
                  <a:srgbClr val="006D5E"/>
                </a:solidFill>
              </a:rPr>
              <a:t>.)</a:t>
            </a:r>
          </a:p>
        </p:txBody>
      </p:sp>
      <p:sp>
        <p:nvSpPr>
          <p:cNvPr id="10" name="Rectangle 9" descr="&quot;&quot;">
            <a:extLst>
              <a:ext uri="{FF2B5EF4-FFF2-40B4-BE49-F238E27FC236}">
                <a16:creationId xmlns:a16="http://schemas.microsoft.com/office/drawing/2014/main" id="{83129047-19EB-4987-A8D3-ABAB0573E393}"/>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94BE423D-2DB1-44A3-B683-6503A91B6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E57D476E-EFEF-430D-9577-99D871D98266}"/>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graphicFrame>
        <p:nvGraphicFramePr>
          <p:cNvPr id="13" name="Content Placeholder 12">
            <a:extLst>
              <a:ext uri="{FF2B5EF4-FFF2-40B4-BE49-F238E27FC236}">
                <a16:creationId xmlns:a16="http://schemas.microsoft.com/office/drawing/2014/main" id="{D3ECCA6D-8571-EA07-99EC-A42C149A359F}"/>
              </a:ext>
            </a:extLst>
          </p:cNvPr>
          <p:cNvGraphicFramePr>
            <a:graphicFrameLocks noGrp="1"/>
          </p:cNvGraphicFramePr>
          <p:nvPr>
            <p:ph idx="1"/>
            <p:extLst>
              <p:ext uri="{D42A27DB-BD31-4B8C-83A1-F6EECF244321}">
                <p14:modId xmlns:p14="http://schemas.microsoft.com/office/powerpoint/2010/main" val="801144530"/>
              </p:ext>
            </p:extLst>
          </p:nvPr>
        </p:nvGraphicFramePr>
        <p:xfrm>
          <a:off x="906308" y="1963894"/>
          <a:ext cx="8127999" cy="415193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257733164"/>
                    </a:ext>
                  </a:extLst>
                </a:gridCol>
                <a:gridCol w="2709333">
                  <a:extLst>
                    <a:ext uri="{9D8B030D-6E8A-4147-A177-3AD203B41FA5}">
                      <a16:colId xmlns:a16="http://schemas.microsoft.com/office/drawing/2014/main" val="1196648912"/>
                    </a:ext>
                  </a:extLst>
                </a:gridCol>
                <a:gridCol w="2709333">
                  <a:extLst>
                    <a:ext uri="{9D8B030D-6E8A-4147-A177-3AD203B41FA5}">
                      <a16:colId xmlns:a16="http://schemas.microsoft.com/office/drawing/2014/main" val="1371267532"/>
                    </a:ext>
                  </a:extLst>
                </a:gridCol>
              </a:tblGrid>
              <a:tr h="484170">
                <a:tc>
                  <a:txBody>
                    <a:bodyPr/>
                    <a:lstStyle/>
                    <a:p>
                      <a:r>
                        <a:rPr lang="en-US" dirty="0"/>
                        <a:t>Current Categories</a:t>
                      </a:r>
                    </a:p>
                  </a:txBody>
                  <a:tcPr/>
                </a:tc>
                <a:tc>
                  <a:txBody>
                    <a:bodyPr/>
                    <a:lstStyle/>
                    <a:p>
                      <a:r>
                        <a:rPr lang="en-US" dirty="0"/>
                        <a:t>Proposed Categories</a:t>
                      </a:r>
                    </a:p>
                  </a:txBody>
                  <a:tcPr/>
                </a:tc>
                <a:tc>
                  <a:txBody>
                    <a:bodyPr/>
                    <a:lstStyle/>
                    <a:p>
                      <a:r>
                        <a:rPr lang="en-US" dirty="0"/>
                        <a:t>Definitions / Reasoning</a:t>
                      </a:r>
                    </a:p>
                  </a:txBody>
                  <a:tcPr/>
                </a:tc>
                <a:extLst>
                  <a:ext uri="{0D108BD9-81ED-4DB2-BD59-A6C34878D82A}">
                    <a16:rowId xmlns:a16="http://schemas.microsoft.com/office/drawing/2014/main" val="1466222911"/>
                  </a:ext>
                </a:extLst>
              </a:tr>
              <a:tr h="370840">
                <a:tc>
                  <a:txBody>
                    <a:bodyPr/>
                    <a:lstStyle/>
                    <a:p>
                      <a:r>
                        <a:rPr lang="en-US" sz="1400" dirty="0"/>
                        <a:t>Institutional Kitchen-Satellite</a:t>
                      </a:r>
                    </a:p>
                  </a:txBody>
                  <a:tcPr/>
                </a:tc>
                <a:tc>
                  <a:txBody>
                    <a:bodyPr/>
                    <a:lstStyle/>
                    <a:p>
                      <a:r>
                        <a:rPr lang="en-US" sz="1400" dirty="0"/>
                        <a:t>School Kitchen</a:t>
                      </a:r>
                    </a:p>
                  </a:txBody>
                  <a:tcPr/>
                </a:tc>
                <a:tc>
                  <a:txBody>
                    <a:bodyPr/>
                    <a:lstStyle/>
                    <a:p>
                      <a:endParaRPr lang="en-US" sz="1400" dirty="0"/>
                    </a:p>
                  </a:txBody>
                  <a:tcPr/>
                </a:tc>
                <a:extLst>
                  <a:ext uri="{0D108BD9-81ED-4DB2-BD59-A6C34878D82A}">
                    <a16:rowId xmlns:a16="http://schemas.microsoft.com/office/drawing/2014/main" val="3247928820"/>
                  </a:ext>
                </a:extLst>
              </a:tr>
              <a:tr h="370840">
                <a:tc>
                  <a:txBody>
                    <a:bodyPr/>
                    <a:lstStyle/>
                    <a:p>
                      <a:r>
                        <a:rPr lang="en-US" sz="1400" dirty="0"/>
                        <a:t>Mobile Cart</a:t>
                      </a:r>
                    </a:p>
                  </a:txBody>
                  <a:tcPr/>
                </a:tc>
                <a:tc>
                  <a:txBody>
                    <a:bodyPr/>
                    <a:lstStyle/>
                    <a:p>
                      <a:r>
                        <a:rPr lang="en-US" sz="1400" dirty="0"/>
                        <a:t>Categorized by Risk</a:t>
                      </a:r>
                    </a:p>
                  </a:txBody>
                  <a:tcPr/>
                </a:tc>
                <a:tc>
                  <a:txBody>
                    <a:bodyPr/>
                    <a:lstStyle/>
                    <a:p>
                      <a:r>
                        <a:rPr lang="en-US" sz="1200" dirty="0"/>
                        <a:t>Mobile units should be categorized by their risk category</a:t>
                      </a:r>
                    </a:p>
                  </a:txBody>
                  <a:tcPr/>
                </a:tc>
                <a:extLst>
                  <a:ext uri="{0D108BD9-81ED-4DB2-BD59-A6C34878D82A}">
                    <a16:rowId xmlns:a16="http://schemas.microsoft.com/office/drawing/2014/main" val="3900559270"/>
                  </a:ext>
                </a:extLst>
              </a:tr>
              <a:tr h="370840">
                <a:tc>
                  <a:txBody>
                    <a:bodyPr/>
                    <a:lstStyle/>
                    <a:p>
                      <a:r>
                        <a:rPr lang="en-US" sz="1400" dirty="0"/>
                        <a:t>Non- Profit Permanent</a:t>
                      </a:r>
                    </a:p>
                  </a:txBody>
                  <a:tcPr/>
                </a:tc>
                <a:tc>
                  <a:txBody>
                    <a:bodyPr/>
                    <a:lstStyle/>
                    <a:p>
                      <a:r>
                        <a:rPr lang="en-US" sz="1400" dirty="0"/>
                        <a:t>Categorized by Risk with non-profit discount</a:t>
                      </a:r>
                    </a:p>
                  </a:txBody>
                  <a:tcPr/>
                </a:tc>
                <a:tc>
                  <a:txBody>
                    <a:bodyPr/>
                    <a:lstStyle/>
                    <a:p>
                      <a:r>
                        <a:rPr lang="en-US" sz="1200" dirty="0"/>
                        <a:t>Non-Profits should be licensed appropriately by their risk category and then a discount applied</a:t>
                      </a:r>
                    </a:p>
                  </a:txBody>
                  <a:tcPr/>
                </a:tc>
                <a:extLst>
                  <a:ext uri="{0D108BD9-81ED-4DB2-BD59-A6C34878D82A}">
                    <a16:rowId xmlns:a16="http://schemas.microsoft.com/office/drawing/2014/main" val="1412796453"/>
                  </a:ext>
                </a:extLst>
              </a:tr>
              <a:tr h="370840">
                <a:tc>
                  <a:txBody>
                    <a:bodyPr/>
                    <a:lstStyle/>
                    <a:p>
                      <a:r>
                        <a:rPr lang="en-US" sz="1400" dirty="0"/>
                        <a:t>Taverns (without Food)</a:t>
                      </a:r>
                    </a:p>
                  </a:txBody>
                  <a:tcPr/>
                </a:tc>
                <a:tc>
                  <a:txBody>
                    <a:bodyPr/>
                    <a:lstStyle/>
                    <a:p>
                      <a:r>
                        <a:rPr lang="en-US" sz="1400" dirty="0"/>
                        <a:t>Categorized by Risk</a:t>
                      </a:r>
                    </a:p>
                  </a:txBody>
                  <a:tcPr/>
                </a:tc>
                <a:tc>
                  <a:txBody>
                    <a:bodyPr/>
                    <a:lstStyle/>
                    <a:p>
                      <a:r>
                        <a:rPr lang="en-US" sz="1200" dirty="0"/>
                        <a:t>They should be categorized by risk</a:t>
                      </a:r>
                    </a:p>
                  </a:txBody>
                  <a:tcPr/>
                </a:tc>
                <a:extLst>
                  <a:ext uri="{0D108BD9-81ED-4DB2-BD59-A6C34878D82A}">
                    <a16:rowId xmlns:a16="http://schemas.microsoft.com/office/drawing/2014/main" val="2981570591"/>
                  </a:ext>
                </a:extLst>
              </a:tr>
              <a:tr h="370840">
                <a:tc>
                  <a:txBody>
                    <a:bodyPr/>
                    <a:lstStyle/>
                    <a:p>
                      <a:r>
                        <a:rPr lang="en-US" sz="1400" dirty="0"/>
                        <a:t>Wineries, Breweries, Distilleries</a:t>
                      </a:r>
                    </a:p>
                  </a:txBody>
                  <a:tcPr/>
                </a:tc>
                <a:tc>
                  <a:txBody>
                    <a:bodyPr/>
                    <a:lstStyle/>
                    <a:p>
                      <a:r>
                        <a:rPr lang="en-US" sz="1400" dirty="0"/>
                        <a:t>Categorized by Risk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should be categorized by risk</a:t>
                      </a:r>
                    </a:p>
                    <a:p>
                      <a:endParaRPr lang="en-US" sz="1200" dirty="0"/>
                    </a:p>
                  </a:txBody>
                  <a:tcPr/>
                </a:tc>
                <a:extLst>
                  <a:ext uri="{0D108BD9-81ED-4DB2-BD59-A6C34878D82A}">
                    <a16:rowId xmlns:a16="http://schemas.microsoft.com/office/drawing/2014/main" val="1537732135"/>
                  </a:ext>
                </a:extLst>
              </a:tr>
              <a:tr h="370840">
                <a:tc>
                  <a:txBody>
                    <a:bodyPr/>
                    <a:lstStyle/>
                    <a:p>
                      <a:r>
                        <a:rPr lang="en-US" sz="1400" dirty="0"/>
                        <a:t>Vending Machine</a:t>
                      </a:r>
                    </a:p>
                  </a:txBody>
                  <a:tcPr/>
                </a:tc>
                <a:tc>
                  <a:txBody>
                    <a:bodyPr/>
                    <a:lstStyle/>
                    <a:p>
                      <a:r>
                        <a:rPr lang="en-US" sz="1400" dirty="0"/>
                        <a:t>Micro Market</a:t>
                      </a:r>
                    </a:p>
                  </a:txBody>
                  <a:tcPr/>
                </a:tc>
                <a:tc>
                  <a:txBody>
                    <a:bodyPr/>
                    <a:lstStyle/>
                    <a:p>
                      <a:r>
                        <a:rPr lang="en-US" sz="1200" dirty="0"/>
                        <a:t>An unmanned retail space where individuals can purchase TCS food &amp; beverages from an approved source. </a:t>
                      </a:r>
                    </a:p>
                  </a:txBody>
                  <a:tcPr/>
                </a:tc>
                <a:extLst>
                  <a:ext uri="{0D108BD9-81ED-4DB2-BD59-A6C34878D82A}">
                    <a16:rowId xmlns:a16="http://schemas.microsoft.com/office/drawing/2014/main" val="2516085759"/>
                  </a:ext>
                </a:extLst>
              </a:tr>
              <a:tr h="370840">
                <a:tc>
                  <a:txBody>
                    <a:bodyPr/>
                    <a:lstStyle/>
                    <a:p>
                      <a:r>
                        <a:rPr lang="en-US" sz="1400" dirty="0"/>
                        <a:t>Plan Review</a:t>
                      </a:r>
                    </a:p>
                  </a:txBody>
                  <a:tcPr/>
                </a:tc>
                <a:tc>
                  <a:txBody>
                    <a:bodyPr/>
                    <a:lstStyle/>
                    <a:p>
                      <a:r>
                        <a:rPr lang="en-US" sz="1400" dirty="0"/>
                        <a:t>Broken into several plan review categories and charged a flat rate, for set # of hours)</a:t>
                      </a:r>
                    </a:p>
                  </a:txBody>
                  <a:tcPr/>
                </a:tc>
                <a:tc>
                  <a:txBody>
                    <a:bodyPr/>
                    <a:lstStyle/>
                    <a:p>
                      <a:r>
                        <a:rPr lang="en-US" sz="1200" dirty="0"/>
                        <a:t>Will allow better budgeting for establishments.</a:t>
                      </a:r>
                    </a:p>
                  </a:txBody>
                  <a:tcPr/>
                </a:tc>
                <a:extLst>
                  <a:ext uri="{0D108BD9-81ED-4DB2-BD59-A6C34878D82A}">
                    <a16:rowId xmlns:a16="http://schemas.microsoft.com/office/drawing/2014/main" val="174976099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269A7B3-D45D-47B3-8AC6-5CF719FEBB37}"/>
              </a:ext>
            </a:extLst>
          </p:cNvPr>
          <p:cNvSpPr>
            <a:spLocks noGrp="1" noChangeArrowheads="1"/>
          </p:cNvSpPr>
          <p:nvPr>
            <p:ph type="title"/>
          </p:nvPr>
        </p:nvSpPr>
        <p:spPr>
          <a:xfrm>
            <a:off x="534073" y="1043514"/>
            <a:ext cx="8367165" cy="658529"/>
          </a:xfrm>
        </p:spPr>
        <p:txBody>
          <a:bodyPr>
            <a:noAutofit/>
          </a:bodyPr>
          <a:lstStyle/>
          <a:p>
            <a:r>
              <a:rPr lang="en-US" altLang="en-US" dirty="0">
                <a:solidFill>
                  <a:srgbClr val="006D5E"/>
                </a:solidFill>
              </a:rPr>
              <a:t>Food Establishment Categories (</a:t>
            </a:r>
            <a:r>
              <a:rPr lang="en-US" altLang="en-US" cap="none" dirty="0">
                <a:solidFill>
                  <a:srgbClr val="006D5E"/>
                </a:solidFill>
              </a:rPr>
              <a:t>Cont</a:t>
            </a:r>
            <a:r>
              <a:rPr lang="en-US" altLang="en-US" dirty="0">
                <a:solidFill>
                  <a:srgbClr val="006D5E"/>
                </a:solidFill>
              </a:rPr>
              <a:t>.)</a:t>
            </a:r>
          </a:p>
        </p:txBody>
      </p:sp>
      <p:sp>
        <p:nvSpPr>
          <p:cNvPr id="10" name="Rectangle 9" descr="&quot;&quot;">
            <a:extLst>
              <a:ext uri="{FF2B5EF4-FFF2-40B4-BE49-F238E27FC236}">
                <a16:creationId xmlns:a16="http://schemas.microsoft.com/office/drawing/2014/main" id="{83129047-19EB-4987-A8D3-ABAB0573E393}"/>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94BE423D-2DB1-44A3-B683-6503A91B6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E57D476E-EFEF-430D-9577-99D871D98266}"/>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graphicFrame>
        <p:nvGraphicFramePr>
          <p:cNvPr id="13" name="Content Placeholder 12">
            <a:extLst>
              <a:ext uri="{FF2B5EF4-FFF2-40B4-BE49-F238E27FC236}">
                <a16:creationId xmlns:a16="http://schemas.microsoft.com/office/drawing/2014/main" id="{D3ECCA6D-8571-EA07-99EC-A42C149A359F}"/>
              </a:ext>
            </a:extLst>
          </p:cNvPr>
          <p:cNvGraphicFramePr>
            <a:graphicFrameLocks noGrp="1"/>
          </p:cNvGraphicFramePr>
          <p:nvPr>
            <p:ph idx="1"/>
            <p:extLst>
              <p:ext uri="{D42A27DB-BD31-4B8C-83A1-F6EECF244321}">
                <p14:modId xmlns:p14="http://schemas.microsoft.com/office/powerpoint/2010/main" val="1647195899"/>
              </p:ext>
            </p:extLst>
          </p:nvPr>
        </p:nvGraphicFramePr>
        <p:xfrm>
          <a:off x="534073" y="1931526"/>
          <a:ext cx="8229601" cy="448213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257733164"/>
                    </a:ext>
                  </a:extLst>
                </a:gridCol>
                <a:gridCol w="5520268">
                  <a:extLst>
                    <a:ext uri="{9D8B030D-6E8A-4147-A177-3AD203B41FA5}">
                      <a16:colId xmlns:a16="http://schemas.microsoft.com/office/drawing/2014/main" val="1371267532"/>
                    </a:ext>
                  </a:extLst>
                </a:gridCol>
              </a:tblGrid>
              <a:tr h="484170">
                <a:tc>
                  <a:txBody>
                    <a:bodyPr/>
                    <a:lstStyle/>
                    <a:p>
                      <a:r>
                        <a:rPr lang="en-US" dirty="0"/>
                        <a:t>New Categories</a:t>
                      </a:r>
                    </a:p>
                  </a:txBody>
                  <a:tcPr/>
                </a:tc>
                <a:tc>
                  <a:txBody>
                    <a:bodyPr/>
                    <a:lstStyle/>
                    <a:p>
                      <a:r>
                        <a:rPr lang="en-US" dirty="0"/>
                        <a:t>Definitions / Reasoning</a:t>
                      </a:r>
                    </a:p>
                  </a:txBody>
                  <a:tcPr/>
                </a:tc>
                <a:extLst>
                  <a:ext uri="{0D108BD9-81ED-4DB2-BD59-A6C34878D82A}">
                    <a16:rowId xmlns:a16="http://schemas.microsoft.com/office/drawing/2014/main" val="1466222911"/>
                  </a:ext>
                </a:extLst>
              </a:tr>
              <a:tr h="370840">
                <a:tc>
                  <a:txBody>
                    <a:bodyPr/>
                    <a:lstStyle/>
                    <a:p>
                      <a:r>
                        <a:rPr lang="en-US" sz="1400" dirty="0"/>
                        <a:t>Special Processes Permit (in addition to risk category)</a:t>
                      </a:r>
                    </a:p>
                  </a:txBody>
                  <a:tcPr/>
                </a:tc>
                <a:tc>
                  <a:txBody>
                    <a:bodyPr/>
                    <a:lstStyle/>
                    <a:p>
                      <a:r>
                        <a:rPr lang="en-US" sz="1200" dirty="0"/>
                        <a:t>Special processes (HACCP, Sushi, Unattended Cooking, Sous Vide, Vacuum Package &amp; Fermentation) require additional inspections.</a:t>
                      </a:r>
                    </a:p>
                  </a:txBody>
                  <a:tcPr/>
                </a:tc>
                <a:extLst>
                  <a:ext uri="{0D108BD9-81ED-4DB2-BD59-A6C34878D82A}">
                    <a16:rowId xmlns:a16="http://schemas.microsoft.com/office/drawing/2014/main" val="3247928820"/>
                  </a:ext>
                </a:extLst>
              </a:tr>
              <a:tr h="370840">
                <a:tc>
                  <a:txBody>
                    <a:bodyPr/>
                    <a:lstStyle/>
                    <a:p>
                      <a:r>
                        <a:rPr lang="en-US" sz="1400" dirty="0"/>
                        <a:t>Catering Endorsement (in addition to risk category)</a:t>
                      </a:r>
                    </a:p>
                  </a:txBody>
                  <a:tcPr/>
                </a:tc>
                <a:tc>
                  <a:txBody>
                    <a:bodyPr/>
                    <a:lstStyle/>
                    <a:p>
                      <a:r>
                        <a:rPr lang="en-US" sz="1200" dirty="0"/>
                        <a:t>For licensed FSE, if they are catering off-site, they would need additional inspections.</a:t>
                      </a:r>
                    </a:p>
                  </a:txBody>
                  <a:tcPr/>
                </a:tc>
                <a:extLst>
                  <a:ext uri="{0D108BD9-81ED-4DB2-BD59-A6C34878D82A}">
                    <a16:rowId xmlns:a16="http://schemas.microsoft.com/office/drawing/2014/main" val="3900559270"/>
                  </a:ext>
                </a:extLst>
              </a:tr>
              <a:tr h="370840">
                <a:tc>
                  <a:txBody>
                    <a:bodyPr/>
                    <a:lstStyle/>
                    <a:p>
                      <a:r>
                        <a:rPr lang="en-US" sz="1400" dirty="0"/>
                        <a:t>Commissary Endorsement (in addition to risk category)</a:t>
                      </a:r>
                    </a:p>
                  </a:txBody>
                  <a:tcPr/>
                </a:tc>
                <a:tc>
                  <a:txBody>
                    <a:bodyPr/>
                    <a:lstStyle/>
                    <a:p>
                      <a:r>
                        <a:rPr lang="en-US" sz="1200" dirty="0"/>
                        <a:t>For licensed FSE that is renting their kitchen to another establishment, requires additional time for inspection of space.</a:t>
                      </a:r>
                    </a:p>
                  </a:txBody>
                  <a:tcPr/>
                </a:tc>
                <a:extLst>
                  <a:ext uri="{0D108BD9-81ED-4DB2-BD59-A6C34878D82A}">
                    <a16:rowId xmlns:a16="http://schemas.microsoft.com/office/drawing/2014/main" val="1412796453"/>
                  </a:ext>
                </a:extLst>
              </a:tr>
              <a:tr h="370840">
                <a:tc>
                  <a:txBody>
                    <a:bodyPr/>
                    <a:lstStyle/>
                    <a:p>
                      <a:r>
                        <a:rPr lang="en-US" sz="1400" dirty="0"/>
                        <a:t>Produce processing (in addition to checkout stands in grocery)</a:t>
                      </a:r>
                    </a:p>
                  </a:txBody>
                  <a:tcPr/>
                </a:tc>
                <a:tc>
                  <a:txBody>
                    <a:bodyPr/>
                    <a:lstStyle/>
                    <a:p>
                      <a:r>
                        <a:rPr lang="en-US" sz="1200" dirty="0"/>
                        <a:t>For additional produce processing department in grocery store</a:t>
                      </a:r>
                    </a:p>
                  </a:txBody>
                  <a:tcPr/>
                </a:tc>
                <a:extLst>
                  <a:ext uri="{0D108BD9-81ED-4DB2-BD59-A6C34878D82A}">
                    <a16:rowId xmlns:a16="http://schemas.microsoft.com/office/drawing/2014/main" val="2981570591"/>
                  </a:ext>
                </a:extLst>
              </a:tr>
              <a:tr h="370840">
                <a:tc>
                  <a:txBody>
                    <a:bodyPr/>
                    <a:lstStyle/>
                    <a:p>
                      <a:r>
                        <a:rPr lang="en-US" sz="1400" dirty="0"/>
                        <a:t>Commissary Kitchen</a:t>
                      </a:r>
                    </a:p>
                  </a:txBody>
                  <a:tcPr/>
                </a:tc>
                <a:tc>
                  <a:txBody>
                    <a:bodyPr/>
                    <a:lstStyle/>
                    <a:p>
                      <a:r>
                        <a:rPr lang="en-US" sz="1200" dirty="0"/>
                        <a:t>For a stand alone kitchen that is acting as a commissary, previously billed as an institutional kitchen.</a:t>
                      </a:r>
                    </a:p>
                  </a:txBody>
                  <a:tcPr/>
                </a:tc>
                <a:extLst>
                  <a:ext uri="{0D108BD9-81ED-4DB2-BD59-A6C34878D82A}">
                    <a16:rowId xmlns:a16="http://schemas.microsoft.com/office/drawing/2014/main" val="1537732135"/>
                  </a:ext>
                </a:extLst>
              </a:tr>
              <a:tr h="370840">
                <a:tc>
                  <a:txBody>
                    <a:bodyPr/>
                    <a:lstStyle/>
                    <a:p>
                      <a:r>
                        <a:rPr lang="en-US" sz="1400" dirty="0"/>
                        <a:t>Temp event permit-Recurring events</a:t>
                      </a:r>
                    </a:p>
                  </a:txBody>
                  <a:tcPr/>
                </a:tc>
                <a:tc>
                  <a:txBody>
                    <a:bodyPr/>
                    <a:lstStyle/>
                    <a:p>
                      <a:r>
                        <a:rPr lang="en-US" sz="1200" dirty="0"/>
                        <a:t>Operating not more than three days a week at a fixed location, with a fixed menu, in conjunction with an APPROVED, recurring, organized event, such as a farmers market</a:t>
                      </a:r>
                    </a:p>
                  </a:txBody>
                  <a:tcPr/>
                </a:tc>
                <a:extLst>
                  <a:ext uri="{0D108BD9-81ED-4DB2-BD59-A6C34878D82A}">
                    <a16:rowId xmlns:a16="http://schemas.microsoft.com/office/drawing/2014/main" val="2516085759"/>
                  </a:ext>
                </a:extLst>
              </a:tr>
              <a:tr h="370840">
                <a:tc>
                  <a:txBody>
                    <a:bodyPr/>
                    <a:lstStyle/>
                    <a:p>
                      <a:r>
                        <a:rPr lang="en-US" sz="1400" dirty="0"/>
                        <a:t>Temp event permit- Single event</a:t>
                      </a:r>
                    </a:p>
                  </a:txBody>
                  <a:tcPr/>
                </a:tc>
                <a:tc>
                  <a:txBody>
                    <a:bodyPr/>
                    <a:lstStyle/>
                    <a:p>
                      <a:r>
                        <a:rPr lang="en-US" sz="1200" dirty="0"/>
                        <a:t>Operating at a fixed location, with a fixed menu, for not </a:t>
                      </a:r>
                    </a:p>
                    <a:p>
                      <a:r>
                        <a:rPr lang="en-US" sz="1200" dirty="0"/>
                        <a:t>more than twenty-one consecutive days in conjunction with a single </a:t>
                      </a:r>
                    </a:p>
                    <a:p>
                      <a:r>
                        <a:rPr lang="en-US" sz="1200" dirty="0"/>
                        <a:t>event or celebration, such as a fair or festival</a:t>
                      </a:r>
                    </a:p>
                  </a:txBody>
                  <a:tcPr/>
                </a:tc>
                <a:extLst>
                  <a:ext uri="{0D108BD9-81ED-4DB2-BD59-A6C34878D82A}">
                    <a16:rowId xmlns:a16="http://schemas.microsoft.com/office/drawing/2014/main" val="1493837476"/>
                  </a:ext>
                </a:extLst>
              </a:tr>
              <a:tr h="370840">
                <a:tc>
                  <a:txBody>
                    <a:bodyPr/>
                    <a:lstStyle/>
                    <a:p>
                      <a:r>
                        <a:rPr lang="en-US" sz="1400" dirty="0"/>
                        <a:t>Umbrella Permit</a:t>
                      </a:r>
                    </a:p>
                  </a:txBody>
                  <a:tcPr/>
                </a:tc>
                <a:tc>
                  <a:txBody>
                    <a:bodyPr/>
                    <a:lstStyle/>
                    <a:p>
                      <a:r>
                        <a:rPr lang="en-US" sz="1200" dirty="0"/>
                        <a:t>For judged cooking events- will cover 3 hours of inspections, up to 10 participants</a:t>
                      </a:r>
                    </a:p>
                  </a:txBody>
                  <a:tcPr/>
                </a:tc>
                <a:extLst>
                  <a:ext uri="{0D108BD9-81ED-4DB2-BD59-A6C34878D82A}">
                    <a16:rowId xmlns:a16="http://schemas.microsoft.com/office/drawing/2014/main" val="89825318"/>
                  </a:ext>
                </a:extLst>
              </a:tr>
            </a:tbl>
          </a:graphicData>
        </a:graphic>
      </p:graphicFrame>
    </p:spTree>
    <p:extLst>
      <p:ext uri="{BB962C8B-B14F-4D97-AF65-F5344CB8AC3E}">
        <p14:creationId xmlns:p14="http://schemas.microsoft.com/office/powerpoint/2010/main" val="46736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36650" y="1195057"/>
            <a:ext cx="7473950" cy="416460"/>
          </a:xfrm>
        </p:spPr>
        <p:txBody>
          <a:bodyPr>
            <a:noAutofit/>
          </a:bodyPr>
          <a:lstStyle/>
          <a:p>
            <a:r>
              <a:rPr lang="en-US" altLang="en-US" sz="4400" dirty="0">
                <a:solidFill>
                  <a:srgbClr val="006D5E"/>
                </a:solidFill>
              </a:rPr>
              <a:t>Approved equipment</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660217" y="1305519"/>
            <a:ext cx="8141817" cy="4495183"/>
          </a:xfrm>
        </p:spPr>
        <p:txBody>
          <a:bodyPr rtlCol="0" anchor="ctr">
            <a:normAutofit/>
          </a:bodyPr>
          <a:lstStyle/>
          <a:p>
            <a:pPr fontAlgn="auto">
              <a:spcAft>
                <a:spcPts val="0"/>
              </a:spcAft>
              <a:defRPr/>
            </a:pPr>
            <a:r>
              <a:rPr lang="en-US" sz="2400" dirty="0"/>
              <a:t>04272 Acceptability--Food equipment, certification and classification (FDA Food Code 4-205.10). </a:t>
            </a:r>
          </a:p>
          <a:p>
            <a:pPr lvl="1">
              <a:defRPr/>
            </a:pPr>
            <a:r>
              <a:rPr lang="en-US" sz="2000" dirty="0"/>
              <a:t>FOOD EQUIPMENT that is certified or classified for sanitation in conformance with a recognized American National Standards Institute (ANSI) - Accredited certification program is deemed to comply with Subparts A and B of this part.</a:t>
            </a:r>
            <a:endParaRPr lang="en-US" sz="1100" cap="none" dirty="0"/>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extLst>
      <p:ext uri="{BB962C8B-B14F-4D97-AF65-F5344CB8AC3E}">
        <p14:creationId xmlns:p14="http://schemas.microsoft.com/office/powerpoint/2010/main" val="387621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674D285-DD83-49A9-AFCA-8AA60199BB4B}"/>
              </a:ext>
            </a:extLst>
          </p:cNvPr>
          <p:cNvSpPr>
            <a:spLocks noGrp="1" noChangeArrowheads="1"/>
          </p:cNvSpPr>
          <p:nvPr>
            <p:ph type="title"/>
          </p:nvPr>
        </p:nvSpPr>
        <p:spPr>
          <a:xfrm>
            <a:off x="851026" y="1152161"/>
            <a:ext cx="7759574" cy="531781"/>
          </a:xfrm>
        </p:spPr>
        <p:txBody>
          <a:bodyPr>
            <a:noAutofit/>
          </a:bodyPr>
          <a:lstStyle/>
          <a:p>
            <a:r>
              <a:rPr lang="en-US" altLang="en-US" sz="4400" dirty="0">
                <a:solidFill>
                  <a:srgbClr val="006D5E"/>
                </a:solidFill>
              </a:rPr>
              <a:t>Island County food program staff</a:t>
            </a:r>
          </a:p>
        </p:txBody>
      </p:sp>
      <p:sp>
        <p:nvSpPr>
          <p:cNvPr id="3" name="Content Placeholder 2">
            <a:extLst>
              <a:ext uri="{FF2B5EF4-FFF2-40B4-BE49-F238E27FC236}">
                <a16:creationId xmlns:a16="http://schemas.microsoft.com/office/drawing/2014/main" id="{C2221FE1-81C4-40AB-9BBD-0A99996EC5E2}"/>
              </a:ext>
            </a:extLst>
          </p:cNvPr>
          <p:cNvSpPr>
            <a:spLocks noGrp="1"/>
          </p:cNvSpPr>
          <p:nvPr>
            <p:ph idx="1"/>
          </p:nvPr>
        </p:nvSpPr>
        <p:spPr>
          <a:xfrm>
            <a:off x="509954" y="2459647"/>
            <a:ext cx="8871437" cy="3976321"/>
          </a:xfrm>
        </p:spPr>
        <p:txBody>
          <a:bodyPr rtlCol="0" anchor="ctr">
            <a:normAutofit fontScale="47500" lnSpcReduction="20000"/>
          </a:bodyPr>
          <a:lstStyle/>
          <a:p>
            <a:pPr fontAlgn="auto">
              <a:spcAft>
                <a:spcPts val="0"/>
              </a:spcAft>
              <a:defRPr/>
            </a:pPr>
            <a:endParaRPr lang="en-US" sz="5900" dirty="0"/>
          </a:p>
          <a:p>
            <a:pPr lvl="1">
              <a:spcBef>
                <a:spcPts val="0"/>
              </a:spcBef>
              <a:defRPr/>
            </a:pPr>
            <a:r>
              <a:rPr lang="en-US" sz="5900" cap="none" dirty="0"/>
              <a:t>Shawn Morris, ND – Director Public Health</a:t>
            </a:r>
          </a:p>
          <a:p>
            <a:pPr lvl="1">
              <a:spcBef>
                <a:spcPts val="0"/>
              </a:spcBef>
              <a:defRPr/>
            </a:pPr>
            <a:r>
              <a:rPr lang="en-US" sz="5900" cap="none" dirty="0"/>
              <a:t>Taylor Lawson – Deputy Director Public Health</a:t>
            </a:r>
          </a:p>
          <a:p>
            <a:pPr lvl="1">
              <a:spcBef>
                <a:spcPts val="0"/>
              </a:spcBef>
              <a:defRPr/>
            </a:pPr>
            <a:r>
              <a:rPr lang="en-US" sz="5900" cap="none" dirty="0"/>
              <a:t>Heather Kortuem – Environmental Health Manager</a:t>
            </a:r>
          </a:p>
          <a:p>
            <a:pPr lvl="1">
              <a:spcBef>
                <a:spcPts val="0"/>
              </a:spcBef>
              <a:defRPr/>
            </a:pPr>
            <a:r>
              <a:rPr lang="en-US" sz="5900" cap="none" dirty="0"/>
              <a:t>Todd Appel, REHS/RS – Food Program Lead</a:t>
            </a:r>
          </a:p>
          <a:p>
            <a:pPr lvl="1">
              <a:spcBef>
                <a:spcPts val="0"/>
              </a:spcBef>
              <a:defRPr/>
            </a:pPr>
            <a:r>
              <a:rPr lang="en-US" sz="5900" cap="none" dirty="0"/>
              <a:t>Michelle McKee – Plan Review &amp; Permitting Specialist</a:t>
            </a:r>
          </a:p>
          <a:p>
            <a:pPr lvl="1">
              <a:spcBef>
                <a:spcPts val="0"/>
              </a:spcBef>
              <a:defRPr/>
            </a:pPr>
            <a:endParaRPr lang="en-US" sz="5900" cap="none" dirty="0"/>
          </a:p>
          <a:p>
            <a:pPr lvl="1">
              <a:spcBef>
                <a:spcPts val="0"/>
              </a:spcBef>
              <a:defRPr/>
            </a:pPr>
            <a:r>
              <a:rPr lang="en-US" sz="5900" cap="none" dirty="0"/>
              <a:t>Program email – Foodsafety@islandcountywa.gov</a:t>
            </a:r>
          </a:p>
          <a:p>
            <a:pPr fontAlgn="auto">
              <a:spcAft>
                <a:spcPts val="0"/>
              </a:spcAft>
              <a:defRPr/>
            </a:pPr>
            <a:endParaRPr lang="en-US" sz="2400" dirty="0"/>
          </a:p>
        </p:txBody>
      </p:sp>
      <p:sp>
        <p:nvSpPr>
          <p:cNvPr id="10" name="Rectangle 9" descr="&quot;&quot;">
            <a:extLst>
              <a:ext uri="{FF2B5EF4-FFF2-40B4-BE49-F238E27FC236}">
                <a16:creationId xmlns:a16="http://schemas.microsoft.com/office/drawing/2014/main" id="{D9F8A4FB-7874-4793-991A-D1D3283CEFC3}"/>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42C53D6F-FE62-4F3C-9340-AB03BA5A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7C576984-7565-4180-A1EB-9E28DA62F7A1}"/>
              </a:ext>
            </a:extLst>
          </p:cNvPr>
          <p:cNvSpPr>
            <a:spLocks noGrp="1"/>
          </p:cNvSpPr>
          <p:nvPr>
            <p:ph type="ftr" sz="quarter" idx="11"/>
          </p:nvPr>
        </p:nvSpPr>
        <p:spPr>
          <a:xfrm>
            <a:off x="1004935" y="6356351"/>
            <a:ext cx="1987125"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004935" y="1188742"/>
            <a:ext cx="7473950" cy="416460"/>
          </a:xfrm>
        </p:spPr>
        <p:txBody>
          <a:bodyPr>
            <a:noAutofit/>
          </a:bodyPr>
          <a:lstStyle/>
          <a:p>
            <a:r>
              <a:rPr lang="en-US" altLang="en-US" sz="4400" dirty="0">
                <a:solidFill>
                  <a:srgbClr val="006D5E"/>
                </a:solidFill>
              </a:rPr>
              <a:t>Approved equipment (</a:t>
            </a:r>
            <a:r>
              <a:rPr lang="en-US" altLang="en-US" sz="4400" cap="none" dirty="0">
                <a:solidFill>
                  <a:srgbClr val="006D5E"/>
                </a:solidFill>
              </a:rPr>
              <a:t>Cont</a:t>
            </a:r>
            <a:r>
              <a:rPr lang="en-US" altLang="en-US" sz="4400" dirty="0">
                <a:solidFill>
                  <a:srgbClr val="006D5E"/>
                </a:solidFill>
              </a:rPr>
              <a:t>.)</a:t>
            </a:r>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
        <p:nvSpPr>
          <p:cNvPr id="13" name="Content Placeholder 12">
            <a:extLst>
              <a:ext uri="{FF2B5EF4-FFF2-40B4-BE49-F238E27FC236}">
                <a16:creationId xmlns:a16="http://schemas.microsoft.com/office/drawing/2014/main" id="{6C90C084-EBFC-22A6-055B-820DD6E9330E}"/>
              </a:ext>
            </a:extLst>
          </p:cNvPr>
          <p:cNvSpPr>
            <a:spLocks noGrp="1"/>
          </p:cNvSpPr>
          <p:nvPr>
            <p:ph idx="1"/>
          </p:nvPr>
        </p:nvSpPr>
        <p:spPr>
          <a:xfrm>
            <a:off x="913775" y="2094943"/>
            <a:ext cx="8203069" cy="3687294"/>
          </a:xfrm>
        </p:spPr>
        <p:txBody>
          <a:bodyPr/>
          <a:lstStyle/>
          <a:p>
            <a:r>
              <a:rPr lang="en-US" dirty="0"/>
              <a:t>Sample Sanitation Certification Marks The below agencies are accredited by ANSI as a Certification Body (ISO/IEC 17065)</a:t>
            </a:r>
          </a:p>
        </p:txBody>
      </p:sp>
      <p:pic>
        <p:nvPicPr>
          <p:cNvPr id="15" name="Picture 14">
            <a:extLst>
              <a:ext uri="{FF2B5EF4-FFF2-40B4-BE49-F238E27FC236}">
                <a16:creationId xmlns:a16="http://schemas.microsoft.com/office/drawing/2014/main" id="{92EF2725-F05E-7C5C-082F-A27E39AD199E}"/>
              </a:ext>
            </a:extLst>
          </p:cNvPr>
          <p:cNvPicPr>
            <a:picLocks noChangeAspect="1"/>
          </p:cNvPicPr>
          <p:nvPr/>
        </p:nvPicPr>
        <p:blipFill>
          <a:blip r:embed="rId3"/>
          <a:stretch>
            <a:fillRect/>
          </a:stretch>
        </p:blipFill>
        <p:spPr>
          <a:xfrm>
            <a:off x="271951" y="2949388"/>
            <a:ext cx="9532375" cy="3272118"/>
          </a:xfrm>
          <a:prstGeom prst="rect">
            <a:avLst/>
          </a:prstGeom>
        </p:spPr>
      </p:pic>
    </p:spTree>
    <p:extLst>
      <p:ext uri="{BB962C8B-B14F-4D97-AF65-F5344CB8AC3E}">
        <p14:creationId xmlns:p14="http://schemas.microsoft.com/office/powerpoint/2010/main" val="279782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004935" y="1188742"/>
            <a:ext cx="7473950" cy="416460"/>
          </a:xfrm>
        </p:spPr>
        <p:txBody>
          <a:bodyPr>
            <a:noAutofit/>
          </a:bodyPr>
          <a:lstStyle/>
          <a:p>
            <a:r>
              <a:rPr lang="en-US" altLang="en-US" sz="4400" dirty="0">
                <a:solidFill>
                  <a:srgbClr val="006D5E"/>
                </a:solidFill>
              </a:rPr>
              <a:t>Approved equipment (</a:t>
            </a:r>
            <a:r>
              <a:rPr lang="en-US" altLang="en-US" sz="4400" cap="none" dirty="0">
                <a:solidFill>
                  <a:srgbClr val="006D5E"/>
                </a:solidFill>
              </a:rPr>
              <a:t>Cont</a:t>
            </a:r>
            <a:r>
              <a:rPr lang="en-US" altLang="en-US" sz="4400" dirty="0">
                <a:solidFill>
                  <a:srgbClr val="006D5E"/>
                </a:solidFill>
              </a:rPr>
              <a:t>.)</a:t>
            </a:r>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
        <p:nvSpPr>
          <p:cNvPr id="8" name="Content Placeholder 7">
            <a:extLst>
              <a:ext uri="{FF2B5EF4-FFF2-40B4-BE49-F238E27FC236}">
                <a16:creationId xmlns:a16="http://schemas.microsoft.com/office/drawing/2014/main" id="{8B770734-AD5B-1F13-1223-177F4D2EC68A}"/>
              </a:ext>
            </a:extLst>
          </p:cNvPr>
          <p:cNvSpPr>
            <a:spLocks noGrp="1"/>
          </p:cNvSpPr>
          <p:nvPr>
            <p:ph idx="1"/>
          </p:nvPr>
        </p:nvSpPr>
        <p:spPr/>
        <p:txBody>
          <a:bodyPr>
            <a:normAutofit fontScale="77500" lnSpcReduction="20000"/>
          </a:bodyPr>
          <a:lstStyle/>
          <a:p>
            <a:r>
              <a:rPr lang="en-US" dirty="0" err="1"/>
              <a:t>Vevor</a:t>
            </a:r>
            <a:r>
              <a:rPr lang="en-US" dirty="0"/>
              <a:t> equipment</a:t>
            </a:r>
          </a:p>
          <a:p>
            <a:pPr lvl="1"/>
            <a:r>
              <a:rPr lang="en-US" dirty="0"/>
              <a:t>This company offers only very limited NSF approved equipment</a:t>
            </a:r>
          </a:p>
          <a:p>
            <a:pPr lvl="2">
              <a:buFont typeface="Wingdings" panose="05000000000000000000" pitchFamily="2" charset="2"/>
              <a:buChar char="ü"/>
            </a:pPr>
            <a:r>
              <a:rPr lang="en-US" dirty="0"/>
              <a:t>Hand sink</a:t>
            </a:r>
          </a:p>
          <a:p>
            <a:pPr lvl="2">
              <a:buFont typeface="Wingdings" panose="05000000000000000000" pitchFamily="2" charset="2"/>
              <a:buChar char="ü"/>
            </a:pPr>
            <a:r>
              <a:rPr lang="en-US" dirty="0"/>
              <a:t>Equipment stand</a:t>
            </a:r>
          </a:p>
          <a:p>
            <a:pPr lvl="2">
              <a:buFont typeface="Wingdings" panose="05000000000000000000" pitchFamily="2" charset="2"/>
              <a:buChar char="ü"/>
            </a:pPr>
            <a:r>
              <a:rPr lang="en-US" dirty="0"/>
              <a:t>Stainless steel work table</a:t>
            </a:r>
          </a:p>
          <a:p>
            <a:pPr lvl="2">
              <a:buFont typeface="Wingdings" panose="05000000000000000000" pitchFamily="2" charset="2"/>
              <a:buChar char="ü"/>
            </a:pPr>
            <a:r>
              <a:rPr lang="en-US" dirty="0"/>
              <a:t>Stainless steel shelf</a:t>
            </a:r>
          </a:p>
          <a:p>
            <a:pPr lvl="1"/>
            <a:endParaRPr lang="en-US" dirty="0"/>
          </a:p>
          <a:p>
            <a:pPr marL="457200" lvl="1" indent="0">
              <a:buNone/>
            </a:pPr>
            <a:r>
              <a:rPr lang="en-US" dirty="0"/>
              <a:t>Company advertises “commercial equipment”  but it does not meet the </a:t>
            </a:r>
          </a:p>
          <a:p>
            <a:pPr marL="457200" lvl="1" indent="0">
              <a:buNone/>
            </a:pPr>
            <a:r>
              <a:rPr lang="en-US" dirty="0"/>
              <a:t>Requirements of the Washington State Retail Food Code.  Please do not </a:t>
            </a:r>
          </a:p>
          <a:p>
            <a:pPr marL="457200" lvl="1" indent="0">
              <a:buNone/>
            </a:pPr>
            <a:r>
              <a:rPr lang="en-US" dirty="0"/>
              <a:t>Purchase ice machines, refrigerated units, soft serve machines, etc. from this</a:t>
            </a:r>
          </a:p>
          <a:p>
            <a:pPr marL="457200" lvl="1" indent="0">
              <a:buNone/>
            </a:pPr>
            <a:r>
              <a:rPr lang="en-US" dirty="0"/>
              <a:t>Company as the equipment is not approved and cannot be used in food service</a:t>
            </a:r>
          </a:p>
          <a:p>
            <a:pPr marL="457200" lvl="1" indent="0">
              <a:buNone/>
            </a:pPr>
            <a:r>
              <a:rPr lang="en-US" dirty="0"/>
              <a:t>Establishments.   </a:t>
            </a:r>
          </a:p>
        </p:txBody>
      </p:sp>
    </p:spTree>
    <p:extLst>
      <p:ext uri="{BB962C8B-B14F-4D97-AF65-F5344CB8AC3E}">
        <p14:creationId xmlns:p14="http://schemas.microsoft.com/office/powerpoint/2010/main" val="925218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descr="&quot;&quot;">
            <a:extLst>
              <a:ext uri="{FF2B5EF4-FFF2-40B4-BE49-F238E27FC236}">
                <a16:creationId xmlns:a16="http://schemas.microsoft.com/office/drawing/2014/main" id="{690C2E9B-D4F3-4F94-9098-7F8A27FB1F2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3" name="Rectangle 1032" descr="&quot;&quot;">
            <a:extLst>
              <a:ext uri="{FF2B5EF4-FFF2-40B4-BE49-F238E27FC236}">
                <a16:creationId xmlns:a16="http://schemas.microsoft.com/office/drawing/2014/main" id="{4EBF71A8-F13F-4F6A-B22C-4B8C9A6CB20F}"/>
              </a:ext>
            </a:extLst>
          </p:cNvPr>
          <p:cNvSpPr>
            <a:spLocks noGrp="1" noRot="1" noChangeAspect="1" noMove="1" noResize="1" noEditPoints="1" noAdjustHandles="1" noChangeArrowheads="1" noChangeShapeType="1" noTextEdit="1"/>
          </p:cNvSpPr>
          <p:nvPr/>
        </p:nvSpPr>
        <p:spPr>
          <a:xfrm rot="10800000">
            <a:off x="0" y="-22225"/>
            <a:ext cx="12192000" cy="437356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5" name="Rectangle 1034">
            <a:extLst>
              <a:ext uri="{FF2B5EF4-FFF2-40B4-BE49-F238E27FC236}">
                <a16:creationId xmlns:a16="http://schemas.microsoft.com/office/drawing/2014/main" id="{FF6C5BA6-6460-4AF6-95EA-6D0ADC8942A9}"/>
              </a:ext>
            </a:extLst>
          </p:cNvPr>
          <p:cNvSpPr>
            <a:spLocks noGrp="1" noRot="1" noChangeAspect="1" noMove="1" noResize="1" noEditPoints="1" noAdjustHandles="1" noChangeArrowheads="1" noChangeShapeType="1" noTextEdit="1"/>
          </p:cNvSpPr>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7" name="Rectangle 1036">
            <a:extLst>
              <a:ext uri="{FF2B5EF4-FFF2-40B4-BE49-F238E27FC236}">
                <a16:creationId xmlns:a16="http://schemas.microsoft.com/office/drawing/2014/main" id="{5269175C-3E28-4C87-AF6B-74FF6E7E365F}"/>
              </a:ext>
            </a:extLst>
          </p:cNvPr>
          <p:cNvSpPr>
            <a:spLocks noGrp="1" noRot="1" noChangeAspect="1" noMove="1" noResize="1" noEditPoints="1" noAdjustHandles="1" noChangeArrowheads="1" noChangeShapeType="1" noTextEdit="1"/>
          </p:cNvSpPr>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9" name="Rectangle 1038" descr="&quot;&quot;">
            <a:extLst>
              <a:ext uri="{FF2B5EF4-FFF2-40B4-BE49-F238E27FC236}">
                <a16:creationId xmlns:a16="http://schemas.microsoft.com/office/drawing/2014/main" id="{4FB44638-FE0F-4B98-9CCA-4FB1903823E0}"/>
              </a:ext>
            </a:extLst>
          </p:cNvPr>
          <p:cNvSpPr>
            <a:spLocks noGrp="1" noRot="1" noChangeAspect="1" noMove="1" noResize="1" noEditPoints="1" noAdjustHandles="1" noChangeArrowheads="1" noChangeShapeType="1" noTextEdit="1"/>
          </p:cNvSpPr>
          <p:nvPr/>
        </p:nvSpPr>
        <p:spPr>
          <a:xfrm>
            <a:off x="0" y="-22225"/>
            <a:ext cx="8542338" cy="4373563"/>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41" name="Freeform: Shape 1040" descr="&quot;&quot;">
            <a:extLst>
              <a:ext uri="{FF2B5EF4-FFF2-40B4-BE49-F238E27FC236}">
                <a16:creationId xmlns:a16="http://schemas.microsoft.com/office/drawing/2014/main" id="{E1FF6B5B-145A-419E-ABE8-14C6E5B73C37}"/>
              </a:ext>
            </a:extLst>
          </p:cNvPr>
          <p:cNvSpPr>
            <a:spLocks noGrp="1" noRot="1" noChangeAspect="1" noMove="1" noResize="1" noEditPoints="1" noAdjustHandles="1" noChangeArrowheads="1" noChangeShapeType="1" noTextEdit="1"/>
          </p:cNvSpPr>
          <p:nvPr/>
        </p:nvSpPr>
        <p:spPr>
          <a:xfrm rot="12508972">
            <a:off x="5945188" y="-1031875"/>
            <a:ext cx="4991100" cy="4438650"/>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228" name="Title 1">
            <a:extLst>
              <a:ext uri="{FF2B5EF4-FFF2-40B4-BE49-F238E27FC236}">
                <a16:creationId xmlns:a16="http://schemas.microsoft.com/office/drawing/2014/main" id="{B41FDD36-19FB-405B-8A62-7E4FC20582B6}"/>
              </a:ext>
            </a:extLst>
          </p:cNvPr>
          <p:cNvSpPr>
            <a:spLocks noGrp="1" noChangeArrowheads="1"/>
          </p:cNvSpPr>
          <p:nvPr>
            <p:ph type="ctrTitle"/>
          </p:nvPr>
        </p:nvSpPr>
        <p:spPr>
          <a:xfrm>
            <a:off x="800100" y="3143250"/>
            <a:ext cx="10053638" cy="839788"/>
          </a:xfrm>
        </p:spPr>
        <p:txBody>
          <a:bodyPr/>
          <a:lstStyle/>
          <a:p>
            <a:pPr algn="l"/>
            <a:r>
              <a:rPr lang="en-US" altLang="en-US" sz="5400" dirty="0">
                <a:solidFill>
                  <a:srgbClr val="FFFFFF"/>
                </a:solidFill>
              </a:rPr>
              <a:t>IslandCountyWa.gov</a:t>
            </a:r>
          </a:p>
        </p:txBody>
      </p:sp>
      <p:sp>
        <p:nvSpPr>
          <p:cNvPr id="9229" name="Subtitle 2">
            <a:extLst>
              <a:ext uri="{FF2B5EF4-FFF2-40B4-BE49-F238E27FC236}">
                <a16:creationId xmlns:a16="http://schemas.microsoft.com/office/drawing/2014/main" id="{BEEEBA2D-EADB-4B73-820F-4C3C18CDF384}"/>
              </a:ext>
            </a:extLst>
          </p:cNvPr>
          <p:cNvSpPr>
            <a:spLocks noGrp="1" noChangeArrowheads="1"/>
          </p:cNvSpPr>
          <p:nvPr>
            <p:ph type="subTitle" idx="1"/>
          </p:nvPr>
        </p:nvSpPr>
        <p:spPr>
          <a:xfrm>
            <a:off x="800100" y="5586413"/>
            <a:ext cx="10556875" cy="514350"/>
          </a:xfrm>
        </p:spPr>
        <p:txBody>
          <a:bodyPr anchor="ctr">
            <a:normAutofit fontScale="47500" lnSpcReduction="20000"/>
          </a:bodyPr>
          <a:lstStyle/>
          <a:p>
            <a:pPr algn="l"/>
            <a:r>
              <a:rPr lang="en-US" altLang="en-US" sz="5400" dirty="0">
                <a:solidFill>
                  <a:srgbClr val="006D5E"/>
                </a:solidFill>
              </a:rPr>
              <a:t>Questions?</a:t>
            </a:r>
          </a:p>
        </p:txBody>
      </p:sp>
      <p:pic>
        <p:nvPicPr>
          <p:cNvPr id="14" name="Picture 13">
            <a:extLst>
              <a:ext uri="{FF2B5EF4-FFF2-40B4-BE49-F238E27FC236}">
                <a16:creationId xmlns:a16="http://schemas.microsoft.com/office/drawing/2014/main" id="{369D30B8-EB93-4986-91BE-3041E4C49F91}"/>
              </a:ext>
            </a:extLst>
          </p:cNvPr>
          <p:cNvPicPr>
            <a:picLocks noChangeAspect="1"/>
          </p:cNvPicPr>
          <p:nvPr/>
        </p:nvPicPr>
        <p:blipFill>
          <a:blip r:embed="rId2"/>
          <a:stretch>
            <a:fillRect/>
          </a:stretch>
        </p:blipFill>
        <p:spPr>
          <a:xfrm>
            <a:off x="9671400" y="3464496"/>
            <a:ext cx="1956986" cy="1956986"/>
          </a:xfrm>
          <a:prstGeom prst="rect">
            <a:avLst/>
          </a:prstGeom>
        </p:spPr>
      </p:pic>
      <p:sp>
        <p:nvSpPr>
          <p:cNvPr id="15" name="Footer Placeholder 3">
            <a:extLst>
              <a:ext uri="{FF2B5EF4-FFF2-40B4-BE49-F238E27FC236}">
                <a16:creationId xmlns:a16="http://schemas.microsoft.com/office/drawing/2014/main" id="{D5195DDB-3CFC-4632-BEAB-F23C9AEC4654}"/>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674D285-DD83-49A9-AFCA-8AA60199BB4B}"/>
              </a:ext>
            </a:extLst>
          </p:cNvPr>
          <p:cNvSpPr>
            <a:spLocks noGrp="1" noChangeArrowheads="1"/>
          </p:cNvSpPr>
          <p:nvPr>
            <p:ph type="title"/>
          </p:nvPr>
        </p:nvSpPr>
        <p:spPr>
          <a:xfrm>
            <a:off x="851026" y="1152161"/>
            <a:ext cx="7759574" cy="531781"/>
          </a:xfrm>
        </p:spPr>
        <p:txBody>
          <a:bodyPr>
            <a:noAutofit/>
          </a:bodyPr>
          <a:lstStyle/>
          <a:p>
            <a:r>
              <a:rPr lang="en-US" altLang="en-US" dirty="0">
                <a:solidFill>
                  <a:srgbClr val="006D5E"/>
                </a:solidFill>
              </a:rPr>
              <a:t>Certified food protection manager course</a:t>
            </a:r>
          </a:p>
        </p:txBody>
      </p:sp>
      <p:sp>
        <p:nvSpPr>
          <p:cNvPr id="10" name="Rectangle 9" descr="&quot;&quot;">
            <a:extLst>
              <a:ext uri="{FF2B5EF4-FFF2-40B4-BE49-F238E27FC236}">
                <a16:creationId xmlns:a16="http://schemas.microsoft.com/office/drawing/2014/main" id="{D9F8A4FB-7874-4793-991A-D1D3283CEFC3}"/>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42C53D6F-FE62-4F3C-9340-AB03BA5A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7C576984-7565-4180-A1EB-9E28DA62F7A1}"/>
              </a:ext>
            </a:extLst>
          </p:cNvPr>
          <p:cNvSpPr>
            <a:spLocks noGrp="1"/>
          </p:cNvSpPr>
          <p:nvPr>
            <p:ph type="ftr" sz="quarter" idx="11"/>
          </p:nvPr>
        </p:nvSpPr>
        <p:spPr>
          <a:xfrm>
            <a:off x="1004935" y="6356351"/>
            <a:ext cx="1987125"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
        <p:nvSpPr>
          <p:cNvPr id="4" name="Content Placeholder 3">
            <a:extLst>
              <a:ext uri="{FF2B5EF4-FFF2-40B4-BE49-F238E27FC236}">
                <a16:creationId xmlns:a16="http://schemas.microsoft.com/office/drawing/2014/main" id="{BFD5A856-F610-C02A-F583-6A6ED142428D}"/>
              </a:ext>
            </a:extLst>
          </p:cNvPr>
          <p:cNvSpPr>
            <a:spLocks noGrp="1"/>
          </p:cNvSpPr>
          <p:nvPr>
            <p:ph idx="1"/>
          </p:nvPr>
        </p:nvSpPr>
        <p:spPr>
          <a:xfrm>
            <a:off x="913775" y="2367093"/>
            <a:ext cx="8265394" cy="3424107"/>
          </a:xfrm>
        </p:spPr>
        <p:txBody>
          <a:bodyPr/>
          <a:lstStyle/>
          <a:p>
            <a:r>
              <a:rPr lang="en-US" dirty="0"/>
              <a:t>Courses are offered 3-4 times per year</a:t>
            </a:r>
          </a:p>
          <a:p>
            <a:r>
              <a:rPr lang="en-US" dirty="0"/>
              <a:t>Next course:</a:t>
            </a:r>
          </a:p>
          <a:p>
            <a:pPr lvl="1"/>
            <a:r>
              <a:rPr lang="en-US" dirty="0"/>
              <a:t>Date: May 20</a:t>
            </a:r>
            <a:r>
              <a:rPr lang="en-US" baseline="30000" dirty="0"/>
              <a:t>th</a:t>
            </a:r>
            <a:r>
              <a:rPr lang="en-US" dirty="0"/>
              <a:t> &amp; 21</a:t>
            </a:r>
            <a:r>
              <a:rPr lang="en-US" baseline="30000" dirty="0"/>
              <a:t>st</a:t>
            </a:r>
            <a:r>
              <a:rPr lang="en-US" dirty="0"/>
              <a:t> from 8:30 am – 3:30 pm</a:t>
            </a:r>
          </a:p>
          <a:p>
            <a:pPr lvl="1"/>
            <a:r>
              <a:rPr lang="en-US" dirty="0"/>
              <a:t>Address: Commissioner’s Hearing room, 1 7</a:t>
            </a:r>
            <a:r>
              <a:rPr lang="en-US" baseline="30000" dirty="0"/>
              <a:t>th</a:t>
            </a:r>
            <a:r>
              <a:rPr lang="en-US" dirty="0"/>
              <a:t> street NW, B102 Coupeville</a:t>
            </a:r>
          </a:p>
          <a:p>
            <a:pPr lvl="1"/>
            <a:r>
              <a:rPr lang="en-US" dirty="0"/>
              <a:t>Cost: $150 (includes coursebook, instruction &amp; examination)</a:t>
            </a:r>
          </a:p>
        </p:txBody>
      </p:sp>
    </p:spTree>
    <p:extLst>
      <p:ext uri="{BB962C8B-B14F-4D97-AF65-F5344CB8AC3E}">
        <p14:creationId xmlns:p14="http://schemas.microsoft.com/office/powerpoint/2010/main" val="426152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674D285-DD83-49A9-AFCA-8AA60199BB4B}"/>
              </a:ext>
            </a:extLst>
          </p:cNvPr>
          <p:cNvSpPr>
            <a:spLocks noGrp="1" noChangeArrowheads="1"/>
          </p:cNvSpPr>
          <p:nvPr>
            <p:ph type="title"/>
          </p:nvPr>
        </p:nvSpPr>
        <p:spPr>
          <a:xfrm>
            <a:off x="771896" y="1230811"/>
            <a:ext cx="7759574" cy="531781"/>
          </a:xfrm>
        </p:spPr>
        <p:txBody>
          <a:bodyPr>
            <a:noAutofit/>
          </a:bodyPr>
          <a:lstStyle/>
          <a:p>
            <a:r>
              <a:rPr lang="en-US" altLang="en-US" sz="4400" dirty="0">
                <a:solidFill>
                  <a:srgbClr val="006D5E"/>
                </a:solidFill>
              </a:rPr>
              <a:t>Program updates/Information</a:t>
            </a:r>
          </a:p>
        </p:txBody>
      </p:sp>
      <p:sp>
        <p:nvSpPr>
          <p:cNvPr id="10" name="Rectangle 9" descr="&quot;&quot;">
            <a:extLst>
              <a:ext uri="{FF2B5EF4-FFF2-40B4-BE49-F238E27FC236}">
                <a16:creationId xmlns:a16="http://schemas.microsoft.com/office/drawing/2014/main" id="{D9F8A4FB-7874-4793-991A-D1D3283CEFC3}"/>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42C53D6F-FE62-4F3C-9340-AB03BA5A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7C576984-7565-4180-A1EB-9E28DA62F7A1}"/>
              </a:ext>
            </a:extLst>
          </p:cNvPr>
          <p:cNvSpPr>
            <a:spLocks noGrp="1"/>
          </p:cNvSpPr>
          <p:nvPr>
            <p:ph type="ftr" sz="quarter" idx="11"/>
          </p:nvPr>
        </p:nvSpPr>
        <p:spPr>
          <a:xfrm>
            <a:off x="1004935" y="6356351"/>
            <a:ext cx="1987125"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
        <p:nvSpPr>
          <p:cNvPr id="4" name="Content Placeholder 3">
            <a:extLst>
              <a:ext uri="{FF2B5EF4-FFF2-40B4-BE49-F238E27FC236}">
                <a16:creationId xmlns:a16="http://schemas.microsoft.com/office/drawing/2014/main" id="{D5EED552-18BD-D803-0964-DE03582CDF22}"/>
              </a:ext>
            </a:extLst>
          </p:cNvPr>
          <p:cNvSpPr>
            <a:spLocks noGrp="1"/>
          </p:cNvSpPr>
          <p:nvPr>
            <p:ph idx="1"/>
          </p:nvPr>
        </p:nvSpPr>
        <p:spPr>
          <a:xfrm>
            <a:off x="913775" y="2367093"/>
            <a:ext cx="8203069" cy="3424107"/>
          </a:xfrm>
        </p:spPr>
        <p:txBody>
          <a:bodyPr>
            <a:normAutofit fontScale="77500" lnSpcReduction="20000"/>
          </a:bodyPr>
          <a:lstStyle/>
          <a:p>
            <a:r>
              <a:rPr lang="en-US" dirty="0"/>
              <a:t>New permitting software – we anticipate new permitting AND INSPECTION software online soon</a:t>
            </a:r>
          </a:p>
          <a:p>
            <a:pPr lvl="1"/>
            <a:r>
              <a:rPr lang="en-US" dirty="0"/>
              <a:t>It will allow online access to inspection reports &amp; photos</a:t>
            </a:r>
          </a:p>
          <a:p>
            <a:pPr lvl="1"/>
            <a:r>
              <a:rPr lang="en-US" dirty="0"/>
              <a:t>It will email inspections as soon as they are completed</a:t>
            </a:r>
          </a:p>
          <a:p>
            <a:r>
              <a:rPr lang="en-US" dirty="0"/>
              <a:t>Temporary establishment permits</a:t>
            </a:r>
          </a:p>
          <a:p>
            <a:pPr lvl="1"/>
            <a:r>
              <a:rPr lang="en-US" dirty="0"/>
              <a:t>If you are operating outside of your normal licensed establishment, you must obtain a temporary establishment permit</a:t>
            </a:r>
          </a:p>
          <a:p>
            <a:pPr lvl="1"/>
            <a:r>
              <a:rPr lang="en-US" dirty="0"/>
              <a:t>To avoid late fees, must obtain a temporary establishment permit at least 14 days prior to event</a:t>
            </a:r>
          </a:p>
          <a:p>
            <a:pPr lvl="1"/>
            <a:r>
              <a:rPr lang="en-US" dirty="0"/>
              <a:t>These permits must be obtained at least 48 hours prior to the event</a:t>
            </a:r>
          </a:p>
          <a:p>
            <a:pPr marL="457200" lvl="1" indent="0">
              <a:buNone/>
            </a:pPr>
            <a:endParaRPr lang="en-US" dirty="0"/>
          </a:p>
          <a:p>
            <a:r>
              <a:rPr lang="en-US" dirty="0"/>
              <a:t>Food Vendor Guidelines available here: </a:t>
            </a:r>
          </a:p>
        </p:txBody>
      </p:sp>
      <p:pic>
        <p:nvPicPr>
          <p:cNvPr id="2" name="Picture 1">
            <a:extLst>
              <a:ext uri="{FF2B5EF4-FFF2-40B4-BE49-F238E27FC236}">
                <a16:creationId xmlns:a16="http://schemas.microsoft.com/office/drawing/2014/main" id="{A4AF69E1-E02A-EA48-9EE2-26697FC28B5A}"/>
              </a:ext>
            </a:extLst>
          </p:cNvPr>
          <p:cNvPicPr>
            <a:picLocks noChangeAspect="1"/>
          </p:cNvPicPr>
          <p:nvPr/>
        </p:nvPicPr>
        <p:blipFill rotWithShape="1">
          <a:blip r:embed="rId3"/>
          <a:srcRect l="9091" t="18923" r="5810" b="32790"/>
          <a:stretch/>
        </p:blipFill>
        <p:spPr>
          <a:xfrm>
            <a:off x="5269044" y="5246608"/>
            <a:ext cx="2347546" cy="761162"/>
          </a:xfrm>
          <a:prstGeom prst="rect">
            <a:avLst/>
          </a:prstGeom>
        </p:spPr>
      </p:pic>
    </p:spTree>
    <p:extLst>
      <p:ext uri="{BB962C8B-B14F-4D97-AF65-F5344CB8AC3E}">
        <p14:creationId xmlns:p14="http://schemas.microsoft.com/office/powerpoint/2010/main" val="257124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674D285-DD83-49A9-AFCA-8AA60199BB4B}"/>
              </a:ext>
            </a:extLst>
          </p:cNvPr>
          <p:cNvSpPr>
            <a:spLocks noGrp="1" noChangeArrowheads="1"/>
          </p:cNvSpPr>
          <p:nvPr>
            <p:ph type="title"/>
          </p:nvPr>
        </p:nvSpPr>
        <p:spPr>
          <a:xfrm>
            <a:off x="851026" y="1152161"/>
            <a:ext cx="7759574" cy="531781"/>
          </a:xfrm>
        </p:spPr>
        <p:txBody>
          <a:bodyPr>
            <a:noAutofit/>
          </a:bodyPr>
          <a:lstStyle/>
          <a:p>
            <a:r>
              <a:rPr lang="en-US" altLang="en-US" sz="5400" dirty="0">
                <a:solidFill>
                  <a:srgbClr val="006D5E"/>
                </a:solidFill>
              </a:rPr>
              <a:t>Resources</a:t>
            </a:r>
          </a:p>
        </p:txBody>
      </p:sp>
      <p:sp>
        <p:nvSpPr>
          <p:cNvPr id="3" name="Content Placeholder 2">
            <a:extLst>
              <a:ext uri="{FF2B5EF4-FFF2-40B4-BE49-F238E27FC236}">
                <a16:creationId xmlns:a16="http://schemas.microsoft.com/office/drawing/2014/main" id="{C2221FE1-81C4-40AB-9BBD-0A99996EC5E2}"/>
              </a:ext>
            </a:extLst>
          </p:cNvPr>
          <p:cNvSpPr>
            <a:spLocks noGrp="1"/>
          </p:cNvSpPr>
          <p:nvPr>
            <p:ph idx="1"/>
          </p:nvPr>
        </p:nvSpPr>
        <p:spPr>
          <a:xfrm>
            <a:off x="741644" y="1683942"/>
            <a:ext cx="7759574" cy="1577946"/>
          </a:xfrm>
        </p:spPr>
        <p:txBody>
          <a:bodyPr rtlCol="0" anchor="ctr">
            <a:normAutofit fontScale="62500" lnSpcReduction="20000"/>
          </a:bodyPr>
          <a:lstStyle/>
          <a:p>
            <a:pPr fontAlgn="auto">
              <a:spcAft>
                <a:spcPts val="0"/>
              </a:spcAft>
              <a:defRPr/>
            </a:pPr>
            <a:endParaRPr lang="en-US" sz="2400" dirty="0"/>
          </a:p>
          <a:p>
            <a:pPr>
              <a:lnSpc>
                <a:spcPct val="170000"/>
              </a:lnSpc>
              <a:defRPr/>
            </a:pPr>
            <a:r>
              <a:rPr lang="en-US" sz="3400" b="1" dirty="0"/>
              <a:t>Association of Food and Drug officials (AFDO)</a:t>
            </a:r>
          </a:p>
          <a:p>
            <a:pPr lvl="1">
              <a:spcBef>
                <a:spcPts val="0"/>
              </a:spcBef>
              <a:defRPr/>
            </a:pPr>
            <a:r>
              <a:rPr lang="en-US" sz="2700" b="1" cap="none" dirty="0"/>
              <a:t>Find important information about food safety laws, state regulations, guidance, and other resources in various languages.</a:t>
            </a:r>
          </a:p>
          <a:p>
            <a:pPr lvl="1">
              <a:spcBef>
                <a:spcPts val="0"/>
              </a:spcBef>
              <a:defRPr/>
            </a:pPr>
            <a:endParaRPr lang="en-US" sz="2700" b="1" cap="none" dirty="0"/>
          </a:p>
          <a:p>
            <a:pPr marL="457200" lvl="1" indent="0">
              <a:spcBef>
                <a:spcPts val="0"/>
              </a:spcBef>
              <a:buNone/>
              <a:defRPr/>
            </a:pPr>
            <a:endParaRPr lang="en-US" sz="3800" cap="none" dirty="0"/>
          </a:p>
          <a:p>
            <a:pPr fontAlgn="auto">
              <a:spcAft>
                <a:spcPts val="0"/>
              </a:spcAft>
              <a:defRPr/>
            </a:pPr>
            <a:endParaRPr lang="en-US" sz="2400" dirty="0"/>
          </a:p>
        </p:txBody>
      </p:sp>
      <p:sp>
        <p:nvSpPr>
          <p:cNvPr id="10" name="Rectangle 9" descr="&quot;&quot;">
            <a:extLst>
              <a:ext uri="{FF2B5EF4-FFF2-40B4-BE49-F238E27FC236}">
                <a16:creationId xmlns:a16="http://schemas.microsoft.com/office/drawing/2014/main" id="{D9F8A4FB-7874-4793-991A-D1D3283CEFC3}"/>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42C53D6F-FE62-4F3C-9340-AB03BA5A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7C576984-7565-4180-A1EB-9E28DA62F7A1}"/>
              </a:ext>
            </a:extLst>
          </p:cNvPr>
          <p:cNvSpPr>
            <a:spLocks noGrp="1"/>
          </p:cNvSpPr>
          <p:nvPr>
            <p:ph type="ftr" sz="quarter" idx="11"/>
          </p:nvPr>
        </p:nvSpPr>
        <p:spPr>
          <a:xfrm>
            <a:off x="1004935" y="6356351"/>
            <a:ext cx="1987125"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
        <p:nvSpPr>
          <p:cNvPr id="13" name="TextBox 12">
            <a:extLst>
              <a:ext uri="{FF2B5EF4-FFF2-40B4-BE49-F238E27FC236}">
                <a16:creationId xmlns:a16="http://schemas.microsoft.com/office/drawing/2014/main" id="{AEA8D42A-5E91-5FB4-9FC6-C5D21E7B8963}"/>
              </a:ext>
            </a:extLst>
          </p:cNvPr>
          <p:cNvSpPr txBox="1"/>
          <p:nvPr/>
        </p:nvSpPr>
        <p:spPr>
          <a:xfrm>
            <a:off x="855084" y="2936213"/>
            <a:ext cx="1944760" cy="3200457"/>
          </a:xfrm>
          <a:prstGeom prst="rect">
            <a:avLst/>
          </a:prstGeom>
          <a:noFill/>
        </p:spPr>
        <p:txBody>
          <a:bodyPr wrap="square" rtlCol="0">
            <a:spAutoFit/>
          </a:bodyPr>
          <a:lstStyle/>
          <a:p>
            <a:endParaRPr lang="en-US" dirty="0"/>
          </a:p>
        </p:txBody>
      </p:sp>
      <p:sp>
        <p:nvSpPr>
          <p:cNvPr id="14" name="TextBox 13">
            <a:extLst>
              <a:ext uri="{FF2B5EF4-FFF2-40B4-BE49-F238E27FC236}">
                <a16:creationId xmlns:a16="http://schemas.microsoft.com/office/drawing/2014/main" id="{1762DE96-5922-254C-70E6-4EFAA30CE268}"/>
              </a:ext>
            </a:extLst>
          </p:cNvPr>
          <p:cNvSpPr txBox="1"/>
          <p:nvPr/>
        </p:nvSpPr>
        <p:spPr>
          <a:xfrm>
            <a:off x="1023024" y="2716535"/>
            <a:ext cx="1944760" cy="3139321"/>
          </a:xfrm>
          <a:prstGeom prst="rect">
            <a:avLst/>
          </a:prstGeom>
          <a:noFill/>
        </p:spPr>
        <p:txBody>
          <a:bodyPr wrap="square" rtlCol="0">
            <a:spAutoFit/>
          </a:bodyPr>
          <a:lstStyle/>
          <a:p>
            <a:r>
              <a:rPr lang="en-US" dirty="0"/>
              <a:t>Amharic</a:t>
            </a:r>
          </a:p>
          <a:p>
            <a:r>
              <a:rPr lang="en-US" dirty="0"/>
              <a:t>Arabic</a:t>
            </a:r>
          </a:p>
          <a:p>
            <a:r>
              <a:rPr lang="en-US" dirty="0"/>
              <a:t>Bengali</a:t>
            </a:r>
          </a:p>
          <a:p>
            <a:r>
              <a:rPr lang="en-US" dirty="0"/>
              <a:t>Bosnian</a:t>
            </a:r>
          </a:p>
          <a:p>
            <a:r>
              <a:rPr lang="en-US" dirty="0"/>
              <a:t>Cambodian</a:t>
            </a:r>
          </a:p>
          <a:p>
            <a:r>
              <a:rPr lang="en-US" dirty="0"/>
              <a:t>Cantonese</a:t>
            </a:r>
          </a:p>
          <a:p>
            <a:r>
              <a:rPr lang="en-US" dirty="0"/>
              <a:t>Chinese</a:t>
            </a:r>
          </a:p>
          <a:p>
            <a:r>
              <a:rPr lang="en-US" dirty="0"/>
              <a:t>Chuukese</a:t>
            </a:r>
          </a:p>
          <a:p>
            <a:r>
              <a:rPr lang="en-US" dirty="0"/>
              <a:t>English</a:t>
            </a:r>
          </a:p>
          <a:p>
            <a:r>
              <a:rPr lang="en-US" dirty="0"/>
              <a:t>Farsi</a:t>
            </a:r>
          </a:p>
          <a:p>
            <a:r>
              <a:rPr lang="en-US" dirty="0"/>
              <a:t>Filipino</a:t>
            </a:r>
          </a:p>
        </p:txBody>
      </p:sp>
      <p:sp>
        <p:nvSpPr>
          <p:cNvPr id="15" name="TextBox 14">
            <a:extLst>
              <a:ext uri="{FF2B5EF4-FFF2-40B4-BE49-F238E27FC236}">
                <a16:creationId xmlns:a16="http://schemas.microsoft.com/office/drawing/2014/main" id="{26744030-399F-A55C-D60F-F9480802EE2D}"/>
              </a:ext>
            </a:extLst>
          </p:cNvPr>
          <p:cNvSpPr txBox="1"/>
          <p:nvPr/>
        </p:nvSpPr>
        <p:spPr>
          <a:xfrm>
            <a:off x="2738991" y="2724817"/>
            <a:ext cx="1944760" cy="3139321"/>
          </a:xfrm>
          <a:prstGeom prst="rect">
            <a:avLst/>
          </a:prstGeom>
          <a:noFill/>
        </p:spPr>
        <p:txBody>
          <a:bodyPr wrap="square" rtlCol="0">
            <a:spAutoFit/>
          </a:bodyPr>
          <a:lstStyle/>
          <a:p>
            <a:r>
              <a:rPr lang="en-US" dirty="0"/>
              <a:t>French</a:t>
            </a:r>
          </a:p>
          <a:p>
            <a:r>
              <a:rPr lang="en-US" dirty="0"/>
              <a:t>German</a:t>
            </a:r>
          </a:p>
          <a:p>
            <a:r>
              <a:rPr lang="en-US" dirty="0"/>
              <a:t>Greek</a:t>
            </a:r>
          </a:p>
          <a:p>
            <a:r>
              <a:rPr lang="en-US" dirty="0"/>
              <a:t>Gujarati</a:t>
            </a:r>
          </a:p>
          <a:p>
            <a:r>
              <a:rPr lang="en-US" dirty="0"/>
              <a:t>Hmong</a:t>
            </a:r>
          </a:p>
          <a:p>
            <a:r>
              <a:rPr lang="en-US" dirty="0"/>
              <a:t>Haitian Creole</a:t>
            </a:r>
          </a:p>
          <a:p>
            <a:r>
              <a:rPr lang="en-US" dirty="0"/>
              <a:t>Hindi</a:t>
            </a:r>
          </a:p>
          <a:p>
            <a:r>
              <a:rPr lang="en-US" dirty="0"/>
              <a:t>Hungarian</a:t>
            </a:r>
          </a:p>
          <a:p>
            <a:r>
              <a:rPr lang="en-US" dirty="0"/>
              <a:t>Indonesian</a:t>
            </a:r>
          </a:p>
          <a:p>
            <a:r>
              <a:rPr lang="en-US" dirty="0"/>
              <a:t>Italian</a:t>
            </a:r>
          </a:p>
          <a:p>
            <a:r>
              <a:rPr lang="en-US" dirty="0"/>
              <a:t>Japanese</a:t>
            </a:r>
          </a:p>
        </p:txBody>
      </p:sp>
      <p:sp>
        <p:nvSpPr>
          <p:cNvPr id="16" name="TextBox 15">
            <a:extLst>
              <a:ext uri="{FF2B5EF4-FFF2-40B4-BE49-F238E27FC236}">
                <a16:creationId xmlns:a16="http://schemas.microsoft.com/office/drawing/2014/main" id="{A67506DE-8619-D526-BC78-788FACAFF4B1}"/>
              </a:ext>
            </a:extLst>
          </p:cNvPr>
          <p:cNvSpPr txBox="1"/>
          <p:nvPr/>
        </p:nvSpPr>
        <p:spPr>
          <a:xfrm>
            <a:off x="4387189" y="2716532"/>
            <a:ext cx="1944760" cy="3139321"/>
          </a:xfrm>
          <a:prstGeom prst="rect">
            <a:avLst/>
          </a:prstGeom>
          <a:noFill/>
        </p:spPr>
        <p:txBody>
          <a:bodyPr wrap="square" rtlCol="0">
            <a:spAutoFit/>
          </a:bodyPr>
          <a:lstStyle/>
          <a:p>
            <a:r>
              <a:rPr lang="en-US" dirty="0"/>
              <a:t>Khmer</a:t>
            </a:r>
          </a:p>
          <a:p>
            <a:r>
              <a:rPr lang="en-US" dirty="0"/>
              <a:t>Korean</a:t>
            </a:r>
          </a:p>
          <a:p>
            <a:r>
              <a:rPr lang="en-US" dirty="0"/>
              <a:t>Kurdish</a:t>
            </a:r>
          </a:p>
          <a:p>
            <a:r>
              <a:rPr lang="en-US" dirty="0"/>
              <a:t>Laotian</a:t>
            </a:r>
          </a:p>
          <a:p>
            <a:r>
              <a:rPr lang="en-US" dirty="0"/>
              <a:t>Latin</a:t>
            </a:r>
          </a:p>
          <a:p>
            <a:r>
              <a:rPr lang="en-US" dirty="0"/>
              <a:t>Maltese</a:t>
            </a:r>
          </a:p>
          <a:p>
            <a:r>
              <a:rPr lang="en-US" dirty="0"/>
              <a:t>Nepali</a:t>
            </a:r>
          </a:p>
          <a:p>
            <a:r>
              <a:rPr lang="en-US" dirty="0"/>
              <a:t>Oromo</a:t>
            </a:r>
          </a:p>
          <a:p>
            <a:r>
              <a:rPr lang="en-US" dirty="0"/>
              <a:t>Polish</a:t>
            </a:r>
          </a:p>
          <a:p>
            <a:r>
              <a:rPr lang="en-US" dirty="0"/>
              <a:t>Portuguese</a:t>
            </a:r>
          </a:p>
          <a:p>
            <a:r>
              <a:rPr lang="en-US" dirty="0"/>
              <a:t>Romanian</a:t>
            </a:r>
          </a:p>
        </p:txBody>
      </p:sp>
      <p:sp>
        <p:nvSpPr>
          <p:cNvPr id="17" name="TextBox 16">
            <a:extLst>
              <a:ext uri="{FF2B5EF4-FFF2-40B4-BE49-F238E27FC236}">
                <a16:creationId xmlns:a16="http://schemas.microsoft.com/office/drawing/2014/main" id="{DC9187DE-18C6-D180-535D-F5990EAE3194}"/>
              </a:ext>
            </a:extLst>
          </p:cNvPr>
          <p:cNvSpPr txBox="1"/>
          <p:nvPr/>
        </p:nvSpPr>
        <p:spPr>
          <a:xfrm>
            <a:off x="6253007" y="2716532"/>
            <a:ext cx="1944760" cy="3139321"/>
          </a:xfrm>
          <a:prstGeom prst="rect">
            <a:avLst/>
          </a:prstGeom>
          <a:noFill/>
        </p:spPr>
        <p:txBody>
          <a:bodyPr wrap="square" rtlCol="0">
            <a:spAutoFit/>
          </a:bodyPr>
          <a:lstStyle/>
          <a:p>
            <a:r>
              <a:rPr lang="en-US" dirty="0"/>
              <a:t>Serbian</a:t>
            </a:r>
          </a:p>
          <a:p>
            <a:r>
              <a:rPr lang="en-US" dirty="0"/>
              <a:t>Somali</a:t>
            </a:r>
          </a:p>
          <a:p>
            <a:r>
              <a:rPr lang="en-US" dirty="0"/>
              <a:t>Spanish</a:t>
            </a:r>
          </a:p>
          <a:p>
            <a:r>
              <a:rPr lang="en-US" dirty="0" err="1"/>
              <a:t>Tagolog</a:t>
            </a:r>
            <a:endParaRPr lang="en-US" dirty="0"/>
          </a:p>
          <a:p>
            <a:r>
              <a:rPr lang="en-US" dirty="0"/>
              <a:t>Tigrinya</a:t>
            </a:r>
          </a:p>
          <a:p>
            <a:r>
              <a:rPr lang="en-US" dirty="0"/>
              <a:t>Thai</a:t>
            </a:r>
          </a:p>
          <a:p>
            <a:r>
              <a:rPr lang="en-US" dirty="0"/>
              <a:t>Turkish</a:t>
            </a:r>
          </a:p>
          <a:p>
            <a:r>
              <a:rPr lang="en-US" dirty="0"/>
              <a:t>Telugu</a:t>
            </a:r>
          </a:p>
          <a:p>
            <a:r>
              <a:rPr lang="en-US" dirty="0"/>
              <a:t>Ukrainian</a:t>
            </a:r>
          </a:p>
          <a:p>
            <a:r>
              <a:rPr lang="en-US" dirty="0"/>
              <a:t>Urdu</a:t>
            </a:r>
          </a:p>
          <a:p>
            <a:r>
              <a:rPr lang="en-US" dirty="0"/>
              <a:t>Vietnamese</a:t>
            </a:r>
          </a:p>
        </p:txBody>
      </p:sp>
      <p:sp>
        <p:nvSpPr>
          <p:cNvPr id="18" name="TextBox 17">
            <a:extLst>
              <a:ext uri="{FF2B5EF4-FFF2-40B4-BE49-F238E27FC236}">
                <a16:creationId xmlns:a16="http://schemas.microsoft.com/office/drawing/2014/main" id="{1CF6237D-DF48-23C8-B284-D3E3D670B45F}"/>
              </a:ext>
            </a:extLst>
          </p:cNvPr>
          <p:cNvSpPr txBox="1"/>
          <p:nvPr/>
        </p:nvSpPr>
        <p:spPr>
          <a:xfrm>
            <a:off x="4738008" y="6033185"/>
            <a:ext cx="3029997" cy="646331"/>
          </a:xfrm>
          <a:prstGeom prst="rect">
            <a:avLst/>
          </a:prstGeom>
          <a:noFill/>
        </p:spPr>
        <p:txBody>
          <a:bodyPr wrap="none" rtlCol="0">
            <a:spAutoFit/>
          </a:bodyPr>
          <a:lstStyle/>
          <a:p>
            <a:r>
              <a:rPr lang="en-US" dirty="0"/>
              <a:t>Access all these resources here:</a:t>
            </a:r>
          </a:p>
          <a:p>
            <a:endParaRPr lang="en-US" dirty="0"/>
          </a:p>
        </p:txBody>
      </p:sp>
      <p:pic>
        <p:nvPicPr>
          <p:cNvPr id="20" name="Picture 19" descr="A qr code on a white background&#10;&#10;Description automatically generated">
            <a:extLst>
              <a:ext uri="{FF2B5EF4-FFF2-40B4-BE49-F238E27FC236}">
                <a16:creationId xmlns:a16="http://schemas.microsoft.com/office/drawing/2014/main" id="{F0AA43F7-A8BF-8C2E-3C43-1752C15F0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229" y="5721417"/>
            <a:ext cx="1092133" cy="1092133"/>
          </a:xfrm>
          <a:prstGeom prst="rect">
            <a:avLst/>
          </a:prstGeom>
        </p:spPr>
      </p:pic>
    </p:spTree>
    <p:extLst>
      <p:ext uri="{BB962C8B-B14F-4D97-AF65-F5344CB8AC3E}">
        <p14:creationId xmlns:p14="http://schemas.microsoft.com/office/powerpoint/2010/main" val="11440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674D285-DD83-49A9-AFCA-8AA60199BB4B}"/>
              </a:ext>
            </a:extLst>
          </p:cNvPr>
          <p:cNvSpPr>
            <a:spLocks noGrp="1" noChangeArrowheads="1"/>
          </p:cNvSpPr>
          <p:nvPr>
            <p:ph type="title"/>
          </p:nvPr>
        </p:nvSpPr>
        <p:spPr>
          <a:xfrm>
            <a:off x="851026" y="1152161"/>
            <a:ext cx="7759574" cy="531781"/>
          </a:xfrm>
        </p:spPr>
        <p:txBody>
          <a:bodyPr>
            <a:noAutofit/>
          </a:bodyPr>
          <a:lstStyle/>
          <a:p>
            <a:r>
              <a:rPr lang="en-US" altLang="en-US" sz="5400" dirty="0">
                <a:solidFill>
                  <a:srgbClr val="006D5E"/>
                </a:solidFill>
              </a:rPr>
              <a:t>Resources</a:t>
            </a:r>
          </a:p>
        </p:txBody>
      </p:sp>
      <p:sp>
        <p:nvSpPr>
          <p:cNvPr id="3" name="Content Placeholder 2">
            <a:extLst>
              <a:ext uri="{FF2B5EF4-FFF2-40B4-BE49-F238E27FC236}">
                <a16:creationId xmlns:a16="http://schemas.microsoft.com/office/drawing/2014/main" id="{C2221FE1-81C4-40AB-9BBD-0A99996EC5E2}"/>
              </a:ext>
            </a:extLst>
          </p:cNvPr>
          <p:cNvSpPr>
            <a:spLocks noGrp="1"/>
          </p:cNvSpPr>
          <p:nvPr>
            <p:ph idx="1"/>
          </p:nvPr>
        </p:nvSpPr>
        <p:spPr>
          <a:xfrm>
            <a:off x="741644" y="1683942"/>
            <a:ext cx="8205132" cy="4761682"/>
          </a:xfrm>
        </p:spPr>
        <p:txBody>
          <a:bodyPr rtlCol="0" anchor="ctr">
            <a:normAutofit fontScale="55000" lnSpcReduction="20000"/>
          </a:bodyPr>
          <a:lstStyle/>
          <a:p>
            <a:pPr>
              <a:lnSpc>
                <a:spcPct val="170000"/>
              </a:lnSpc>
              <a:defRPr/>
            </a:pPr>
            <a:r>
              <a:rPr lang="en-US" sz="3700" b="1" dirty="0"/>
              <a:t>Washington State Retail Food Code</a:t>
            </a:r>
          </a:p>
          <a:p>
            <a:pPr>
              <a:lnSpc>
                <a:spcPct val="170000"/>
              </a:lnSpc>
              <a:defRPr/>
            </a:pPr>
            <a:r>
              <a:rPr lang="en-US" sz="3600" b="1" cap="none" dirty="0"/>
              <a:t>ISLAND COUNTY WEBSITE</a:t>
            </a:r>
          </a:p>
          <a:p>
            <a:pPr lvl="1">
              <a:lnSpc>
                <a:spcPct val="170000"/>
              </a:lnSpc>
              <a:buFont typeface="Wingdings" panose="05000000000000000000" pitchFamily="2" charset="2"/>
              <a:buChar char="ü"/>
              <a:defRPr/>
            </a:pPr>
            <a:r>
              <a:rPr lang="en-US" sz="3400" b="1" cap="none" dirty="0"/>
              <a:t>Preparing for your Routine Inspection</a:t>
            </a:r>
          </a:p>
          <a:p>
            <a:pPr lvl="1">
              <a:lnSpc>
                <a:spcPct val="170000"/>
              </a:lnSpc>
              <a:buFont typeface="Wingdings" panose="05000000000000000000" pitchFamily="2" charset="2"/>
              <a:buChar char="ü"/>
              <a:defRPr/>
            </a:pPr>
            <a:r>
              <a:rPr lang="en-US" sz="3400" b="1" cap="none" dirty="0"/>
              <a:t>Plan Review Guidance (Fixed Food and Mobile Food Establishments)</a:t>
            </a:r>
          </a:p>
          <a:p>
            <a:pPr marL="457200" lvl="1" indent="0">
              <a:lnSpc>
                <a:spcPct val="170000"/>
              </a:lnSpc>
              <a:buNone/>
              <a:defRPr/>
            </a:pPr>
            <a:endParaRPr lang="en-US" sz="3400" b="1" cap="none" dirty="0"/>
          </a:p>
          <a:p>
            <a:pPr lvl="1">
              <a:lnSpc>
                <a:spcPct val="170000"/>
              </a:lnSpc>
              <a:buFont typeface="Wingdings" panose="05000000000000000000" pitchFamily="2" charset="2"/>
              <a:buChar char="ü"/>
              <a:defRPr/>
            </a:pPr>
            <a:r>
              <a:rPr lang="en-US" sz="3400" b="1" cap="none" dirty="0"/>
              <a:t>Sample Food Safety Managerial Plans</a:t>
            </a:r>
          </a:p>
          <a:p>
            <a:pPr lvl="1">
              <a:lnSpc>
                <a:spcPct val="170000"/>
              </a:lnSpc>
              <a:buFont typeface="Wingdings" panose="05000000000000000000" pitchFamily="2" charset="2"/>
              <a:buChar char="ü"/>
              <a:defRPr/>
            </a:pPr>
            <a:r>
              <a:rPr lang="en-US" sz="3400" b="1" cap="none" dirty="0"/>
              <a:t>Sample Standard Operating Procedures</a:t>
            </a:r>
          </a:p>
          <a:p>
            <a:pPr lvl="1">
              <a:lnSpc>
                <a:spcPct val="170000"/>
              </a:lnSpc>
              <a:buFont typeface="Wingdings" panose="05000000000000000000" pitchFamily="2" charset="2"/>
              <a:buChar char="ü"/>
              <a:defRPr/>
            </a:pPr>
            <a:r>
              <a:rPr lang="en-US" sz="3400" b="1" cap="none" dirty="0"/>
              <a:t>Sample Temperature Logs</a:t>
            </a:r>
          </a:p>
          <a:p>
            <a:pPr lvl="1">
              <a:lnSpc>
                <a:spcPct val="170000"/>
              </a:lnSpc>
              <a:buFont typeface="Wingdings" panose="05000000000000000000" pitchFamily="2" charset="2"/>
              <a:buChar char="ü"/>
              <a:defRPr/>
            </a:pPr>
            <a:r>
              <a:rPr lang="en-US" sz="3400" b="1" cap="none" dirty="0"/>
              <a:t>Signs &amp; Handouts</a:t>
            </a:r>
          </a:p>
          <a:p>
            <a:pPr marL="457200" lvl="1" indent="0">
              <a:lnSpc>
                <a:spcPct val="170000"/>
              </a:lnSpc>
              <a:buNone/>
              <a:defRPr/>
            </a:pPr>
            <a:endParaRPr lang="en-US" sz="3400" b="1" cap="none" dirty="0"/>
          </a:p>
        </p:txBody>
      </p:sp>
      <p:sp>
        <p:nvSpPr>
          <p:cNvPr id="10" name="Rectangle 9" descr="&quot;&quot;">
            <a:extLst>
              <a:ext uri="{FF2B5EF4-FFF2-40B4-BE49-F238E27FC236}">
                <a16:creationId xmlns:a16="http://schemas.microsoft.com/office/drawing/2014/main" id="{D9F8A4FB-7874-4793-991A-D1D3283CEFC3}"/>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9" name="Picture 6" descr="Logo&#10;&#10;Description automatically generated">
            <a:extLst>
              <a:ext uri="{FF2B5EF4-FFF2-40B4-BE49-F238E27FC236}">
                <a16:creationId xmlns:a16="http://schemas.microsoft.com/office/drawing/2014/main" id="{42C53D6F-FE62-4F3C-9340-AB03BA5A5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7C576984-7565-4180-A1EB-9E28DA62F7A1}"/>
              </a:ext>
            </a:extLst>
          </p:cNvPr>
          <p:cNvSpPr>
            <a:spLocks noGrp="1"/>
          </p:cNvSpPr>
          <p:nvPr>
            <p:ph type="ftr" sz="quarter" idx="11"/>
          </p:nvPr>
        </p:nvSpPr>
        <p:spPr>
          <a:xfrm>
            <a:off x="1004935" y="6356351"/>
            <a:ext cx="1987125" cy="270786"/>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lumMod val="75000"/>
                    <a:lumOff val="25000"/>
                  </a:prstClr>
                </a:solidFill>
                <a:effectLst/>
                <a:uLnTx/>
                <a:uFillTx/>
                <a:latin typeface="Tw Cen MT" panose="020B0602020104020603"/>
                <a:ea typeface="+mn-ea"/>
                <a:cs typeface="+mn-cs"/>
              </a:rPr>
              <a:t>March 10, 2025</a:t>
            </a:r>
          </a:p>
        </p:txBody>
      </p:sp>
      <p:pic>
        <p:nvPicPr>
          <p:cNvPr id="2" name="Picture 1">
            <a:extLst>
              <a:ext uri="{FF2B5EF4-FFF2-40B4-BE49-F238E27FC236}">
                <a16:creationId xmlns:a16="http://schemas.microsoft.com/office/drawing/2014/main" id="{9A221631-1C73-8F32-B2A9-ED19A2D3142C}"/>
              </a:ext>
            </a:extLst>
          </p:cNvPr>
          <p:cNvPicPr>
            <a:picLocks noChangeAspect="1"/>
          </p:cNvPicPr>
          <p:nvPr/>
        </p:nvPicPr>
        <p:blipFill rotWithShape="1">
          <a:blip r:embed="rId3"/>
          <a:srcRect l="5547" t="20615" r="5159" b="32791"/>
          <a:stretch/>
        </p:blipFill>
        <p:spPr>
          <a:xfrm>
            <a:off x="5936865" y="4558893"/>
            <a:ext cx="2590801" cy="772510"/>
          </a:xfrm>
          <a:prstGeom prst="rect">
            <a:avLst/>
          </a:prstGeom>
        </p:spPr>
      </p:pic>
      <p:pic>
        <p:nvPicPr>
          <p:cNvPr id="4" name="Picture 3">
            <a:extLst>
              <a:ext uri="{FF2B5EF4-FFF2-40B4-BE49-F238E27FC236}">
                <a16:creationId xmlns:a16="http://schemas.microsoft.com/office/drawing/2014/main" id="{F31D709F-7C7C-3BA7-8BF0-6F68A463EB74}"/>
              </a:ext>
            </a:extLst>
          </p:cNvPr>
          <p:cNvPicPr>
            <a:picLocks noChangeAspect="1"/>
          </p:cNvPicPr>
          <p:nvPr/>
        </p:nvPicPr>
        <p:blipFill rotWithShape="1">
          <a:blip r:embed="rId4"/>
          <a:srcRect l="17959" t="21077" r="4403" b="32790"/>
          <a:stretch/>
        </p:blipFill>
        <p:spPr>
          <a:xfrm>
            <a:off x="5936865" y="2459648"/>
            <a:ext cx="2275144" cy="772510"/>
          </a:xfrm>
          <a:prstGeom prst="rect">
            <a:avLst/>
          </a:prstGeom>
        </p:spPr>
      </p:pic>
    </p:spTree>
    <p:extLst>
      <p:ext uri="{BB962C8B-B14F-4D97-AF65-F5344CB8AC3E}">
        <p14:creationId xmlns:p14="http://schemas.microsoft.com/office/powerpoint/2010/main" val="113327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36650" y="1195057"/>
            <a:ext cx="7473950" cy="416460"/>
          </a:xfrm>
        </p:spPr>
        <p:txBody>
          <a:bodyPr>
            <a:noAutofit/>
          </a:bodyPr>
          <a:lstStyle/>
          <a:p>
            <a:r>
              <a:rPr lang="en-US" altLang="en-US" sz="5400" dirty="0">
                <a:solidFill>
                  <a:srgbClr val="006D5E"/>
                </a:solidFill>
              </a:rPr>
              <a:t>Imminent Health Hazards &amp; </a:t>
            </a:r>
            <a:br>
              <a:rPr lang="en-US" altLang="en-US" sz="5400" dirty="0">
                <a:solidFill>
                  <a:srgbClr val="006D5E"/>
                </a:solidFill>
              </a:rPr>
            </a:br>
            <a:r>
              <a:rPr lang="en-US" altLang="en-US" sz="5400" dirty="0">
                <a:solidFill>
                  <a:srgbClr val="006D5E"/>
                </a:solidFill>
              </a:rPr>
              <a:t>Emergency Plans</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887506" y="2788024"/>
            <a:ext cx="7967282" cy="3443501"/>
          </a:xfrm>
        </p:spPr>
        <p:txBody>
          <a:bodyPr rtlCol="0" anchor="ctr">
            <a:normAutofit fontScale="85000" lnSpcReduction="10000"/>
          </a:bodyPr>
          <a:lstStyle/>
          <a:p>
            <a:pPr marL="0" indent="0" fontAlgn="auto">
              <a:spcAft>
                <a:spcPts val="0"/>
              </a:spcAft>
              <a:buNone/>
              <a:defRPr/>
            </a:pPr>
            <a:r>
              <a:rPr lang="en-US" sz="2400" dirty="0"/>
              <a:t>“Imminent health hazard” means a significant threat or danger to health that is considered to exist when there is evidence sufficient to show that a product, practice, circumstance, or event creates a situation that requires immediate correction or cessation of operations to prevent injury based on fire, flood, extended interruption of electrical or water service, sewage backup, misuse of poisonous or toxic materials, onset of an apparent foodborne disease outbreak, gross insanitary occurrence or other circumstance that might endanger public health.</a:t>
            </a:r>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black">
                    <a:lumMod val="75000"/>
                    <a:lumOff val="25000"/>
                  </a:prstClr>
                </a:solidFill>
                <a:effectLst/>
                <a:uLnTx/>
                <a:uFillTx/>
                <a:latin typeface="Tw Cen MT" panose="020B0602020104020603"/>
                <a:ea typeface="+mn-ea"/>
                <a:cs typeface="+mn-cs"/>
              </a:rPr>
              <a:t>March 10, 2025</a:t>
            </a:r>
          </a:p>
        </p:txBody>
      </p:sp>
    </p:spTree>
    <p:extLst>
      <p:ext uri="{BB962C8B-B14F-4D97-AF65-F5344CB8AC3E}">
        <p14:creationId xmlns:p14="http://schemas.microsoft.com/office/powerpoint/2010/main" val="239234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36650" y="1195057"/>
            <a:ext cx="7473950" cy="416460"/>
          </a:xfrm>
        </p:spPr>
        <p:txBody>
          <a:bodyPr>
            <a:noAutofit/>
          </a:bodyPr>
          <a:lstStyle/>
          <a:p>
            <a:r>
              <a:rPr lang="en-US" altLang="en-US" sz="5400" dirty="0">
                <a:solidFill>
                  <a:srgbClr val="006D5E"/>
                </a:solidFill>
              </a:rPr>
              <a:t>Emergency Plans</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712971" y="1736342"/>
            <a:ext cx="8141817" cy="4495183"/>
          </a:xfrm>
        </p:spPr>
        <p:txBody>
          <a:bodyPr rtlCol="0" anchor="ctr">
            <a:normAutofit fontScale="85000" lnSpcReduction="20000"/>
          </a:bodyPr>
          <a:lstStyle/>
          <a:p>
            <a:pPr fontAlgn="auto">
              <a:spcAft>
                <a:spcPts val="0"/>
              </a:spcAft>
              <a:defRPr/>
            </a:pPr>
            <a:endParaRPr lang="en-US" sz="2400" dirty="0"/>
          </a:p>
          <a:p>
            <a:pPr lvl="2">
              <a:defRPr/>
            </a:pPr>
            <a:r>
              <a:rPr lang="en-US" sz="2100" dirty="0"/>
              <a:t>08455 Imminent health hazard--Ceasing operations and reporting (FDA Food Code 8-404.11)</a:t>
            </a:r>
          </a:p>
          <a:p>
            <a:pPr lvl="3">
              <a:defRPr/>
            </a:pPr>
            <a:r>
              <a:rPr lang="en-US" sz="1500" dirty="0"/>
              <a:t>(1) Except as specified in subsections (2) and (3) of this section, a PERMIT HOLDER shall immediately discontinue operations and notify the REGULATORY AUTHORITY if an IMMINENT HEALTH HAZARD might exist.</a:t>
            </a:r>
          </a:p>
          <a:p>
            <a:pPr lvl="3">
              <a:defRPr/>
            </a:pPr>
            <a:r>
              <a:rPr lang="en-US" sz="1500" dirty="0"/>
              <a:t>(2) A permit holder need not discontinue operations in an area of an establishment that is unaffected by the imminent health hazard.</a:t>
            </a:r>
            <a:endParaRPr lang="en-US" sz="1100" dirty="0"/>
          </a:p>
          <a:p>
            <a:pPr lvl="3">
              <a:defRPr/>
            </a:pPr>
            <a:r>
              <a:rPr lang="en-US" sz="1500" dirty="0"/>
              <a:t>(3) Considering the nature of the potential hazard involved and the complexity of the corrective action needed, the REGULATORY AUTHORITY may agree to continuing operations in the event of an extended interruption of electrical or water service if: </a:t>
            </a:r>
          </a:p>
          <a:p>
            <a:pPr lvl="4">
              <a:defRPr/>
            </a:pPr>
            <a:r>
              <a:rPr lang="en-US" sz="1500" dirty="0"/>
              <a:t>(a) A written emergency operating plan has been APPROVED; </a:t>
            </a:r>
          </a:p>
          <a:p>
            <a:pPr lvl="4">
              <a:defRPr/>
            </a:pPr>
            <a:r>
              <a:rPr lang="en-US" sz="1500" dirty="0"/>
              <a:t>(b) Immediate corrective action is taken to eliminate, prevent, or control any FOOD safety risk and IMMINENT HEALTH HAZARD associated with the electrical or water service interruption; and </a:t>
            </a:r>
          </a:p>
          <a:p>
            <a:pPr lvl="4">
              <a:defRPr/>
            </a:pPr>
            <a:r>
              <a:rPr lang="en-US" sz="1500" dirty="0"/>
              <a:t>(c) The REGULATORY AUTHORITY is informed upon implementation of the written emergency operating plan</a:t>
            </a:r>
          </a:p>
          <a:p>
            <a:pPr fontAlgn="auto">
              <a:spcAft>
                <a:spcPts val="0"/>
              </a:spcAft>
              <a:defRPr/>
            </a:pPr>
            <a:endParaRPr lang="en-US" sz="2400" dirty="0"/>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extLst>
      <p:ext uri="{BB962C8B-B14F-4D97-AF65-F5344CB8AC3E}">
        <p14:creationId xmlns:p14="http://schemas.microsoft.com/office/powerpoint/2010/main" val="243679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11B6F1-F48A-42CE-9AC9-2EF45187E418}"/>
              </a:ext>
            </a:extLst>
          </p:cNvPr>
          <p:cNvSpPr>
            <a:spLocks noGrp="1" noChangeArrowheads="1"/>
          </p:cNvSpPr>
          <p:nvPr>
            <p:ph type="title"/>
          </p:nvPr>
        </p:nvSpPr>
        <p:spPr>
          <a:xfrm>
            <a:off x="1136650" y="1195057"/>
            <a:ext cx="7473950" cy="416460"/>
          </a:xfrm>
        </p:spPr>
        <p:txBody>
          <a:bodyPr>
            <a:noAutofit/>
          </a:bodyPr>
          <a:lstStyle/>
          <a:p>
            <a:r>
              <a:rPr lang="en-US" altLang="en-US" sz="4800" dirty="0">
                <a:solidFill>
                  <a:srgbClr val="006D5E"/>
                </a:solidFill>
              </a:rPr>
              <a:t>Emergency Plans </a:t>
            </a:r>
            <a:r>
              <a:rPr lang="en-US" altLang="en-US" sz="4800" cap="none" dirty="0">
                <a:solidFill>
                  <a:srgbClr val="006D5E"/>
                </a:solidFill>
              </a:rPr>
              <a:t>(Cont.)</a:t>
            </a:r>
          </a:p>
        </p:txBody>
      </p:sp>
      <p:sp>
        <p:nvSpPr>
          <p:cNvPr id="3" name="Content Placeholder 2">
            <a:extLst>
              <a:ext uri="{FF2B5EF4-FFF2-40B4-BE49-F238E27FC236}">
                <a16:creationId xmlns:a16="http://schemas.microsoft.com/office/drawing/2014/main" id="{38FCD13B-746B-40B8-8578-0BC7E4471941}"/>
              </a:ext>
            </a:extLst>
          </p:cNvPr>
          <p:cNvSpPr>
            <a:spLocks noGrp="1"/>
          </p:cNvSpPr>
          <p:nvPr>
            <p:ph idx="1"/>
          </p:nvPr>
        </p:nvSpPr>
        <p:spPr>
          <a:xfrm>
            <a:off x="712971" y="1736342"/>
            <a:ext cx="8141817" cy="4495183"/>
          </a:xfrm>
        </p:spPr>
        <p:txBody>
          <a:bodyPr rtlCol="0" anchor="ctr">
            <a:normAutofit/>
          </a:bodyPr>
          <a:lstStyle/>
          <a:p>
            <a:pPr fontAlgn="auto">
              <a:spcAft>
                <a:spcPts val="0"/>
              </a:spcAft>
              <a:defRPr/>
            </a:pPr>
            <a:endParaRPr lang="en-US" sz="2400" dirty="0"/>
          </a:p>
          <a:p>
            <a:pPr fontAlgn="auto">
              <a:spcAft>
                <a:spcPts val="0"/>
              </a:spcAft>
              <a:defRPr/>
            </a:pPr>
            <a:r>
              <a:rPr lang="en-US" sz="2400" dirty="0"/>
              <a:t>An establishment must cease operations if an imminent health hazard exists such as:</a:t>
            </a:r>
          </a:p>
          <a:p>
            <a:pPr lvl="1">
              <a:defRPr/>
            </a:pPr>
            <a:r>
              <a:rPr lang="en-US" sz="2200" dirty="0"/>
              <a:t>No water</a:t>
            </a:r>
          </a:p>
          <a:p>
            <a:pPr lvl="1">
              <a:defRPr/>
            </a:pPr>
            <a:r>
              <a:rPr lang="en-US" sz="2200" dirty="0"/>
              <a:t>Sewer backup</a:t>
            </a:r>
          </a:p>
          <a:p>
            <a:pPr lvl="1">
              <a:defRPr/>
            </a:pPr>
            <a:r>
              <a:rPr lang="en-US" sz="2200" dirty="0"/>
              <a:t>Gross insanitary conditions</a:t>
            </a:r>
          </a:p>
          <a:p>
            <a:pPr lvl="1">
              <a:defRPr/>
            </a:pPr>
            <a:r>
              <a:rPr lang="en-US" sz="2200" dirty="0"/>
              <a:t>Ventilation system failure (</a:t>
            </a:r>
            <a:r>
              <a:rPr lang="en-US" sz="2200" cap="none" dirty="0"/>
              <a:t>unless an emergency plan is approved)</a:t>
            </a:r>
          </a:p>
          <a:p>
            <a:pPr lvl="1">
              <a:defRPr/>
            </a:pPr>
            <a:r>
              <a:rPr lang="en-US" sz="2200" dirty="0"/>
              <a:t>Power failure (</a:t>
            </a:r>
            <a:r>
              <a:rPr lang="en-US" sz="2200" cap="none" dirty="0"/>
              <a:t>unless an emergency plan is approved</a:t>
            </a:r>
            <a:r>
              <a:rPr lang="en-US" sz="2200" dirty="0"/>
              <a:t>)</a:t>
            </a:r>
          </a:p>
          <a:p>
            <a:pPr fontAlgn="auto">
              <a:spcAft>
                <a:spcPts val="0"/>
              </a:spcAft>
              <a:defRPr/>
            </a:pPr>
            <a:endParaRPr lang="en-US" sz="2400" dirty="0"/>
          </a:p>
        </p:txBody>
      </p:sp>
      <p:sp>
        <p:nvSpPr>
          <p:cNvPr id="10" name="Rectangle 9" descr="&quot;&quot;">
            <a:extLst>
              <a:ext uri="{FF2B5EF4-FFF2-40B4-BE49-F238E27FC236}">
                <a16:creationId xmlns:a16="http://schemas.microsoft.com/office/drawing/2014/main" id="{28BADBF0-5E3D-4CD3-B8A3-E71BFCFF2487}"/>
              </a:ext>
            </a:extLst>
          </p:cNvPr>
          <p:cNvSpPr>
            <a:spLocks noGrp="1" noRot="1" noChangeAspect="1" noMove="1" noResize="1" noEditPoints="1" noAdjustHandles="1" noChangeArrowheads="1" noChangeShapeType="1" noTextEdit="1"/>
          </p:cNvSpPr>
          <p:nvPr/>
        </p:nvSpPr>
        <p:spPr>
          <a:xfrm>
            <a:off x="10088563" y="0"/>
            <a:ext cx="2103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6" descr="Logo&#10;&#10;Description automatically generated">
            <a:extLst>
              <a:ext uri="{FF2B5EF4-FFF2-40B4-BE49-F238E27FC236}">
                <a16:creationId xmlns:a16="http://schemas.microsoft.com/office/drawing/2014/main" id="{12DFFC28-1977-49E8-BCBB-80A161647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844" y="2459648"/>
            <a:ext cx="1952876" cy="195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D6F16556-55A8-45FF-AA33-05B4751D843E}"/>
              </a:ext>
            </a:extLst>
          </p:cNvPr>
          <p:cNvSpPr>
            <a:spLocks noGrp="1"/>
          </p:cNvSpPr>
          <p:nvPr>
            <p:ph type="ftr" sz="quarter" idx="11"/>
          </p:nvPr>
        </p:nvSpPr>
        <p:spPr>
          <a:xfrm>
            <a:off x="1004935" y="6356351"/>
            <a:ext cx="4992640" cy="270786"/>
          </a:xfrm>
        </p:spPr>
        <p:txBody>
          <a:bodyPr>
            <a:normAutofit/>
          </a:bodyPr>
          <a:lstStyle/>
          <a:p>
            <a:pPr algn="l">
              <a:spcAft>
                <a:spcPts val="600"/>
              </a:spcAft>
              <a:defRPr/>
            </a:pPr>
            <a:r>
              <a:rPr lang="en-US" sz="1050" dirty="0">
                <a:solidFill>
                  <a:schemeClr val="tx1">
                    <a:lumMod val="75000"/>
                    <a:lumOff val="25000"/>
                  </a:schemeClr>
                </a:solidFill>
              </a:rPr>
              <a:t>March 10, 2025</a:t>
            </a:r>
          </a:p>
        </p:txBody>
      </p:sp>
    </p:spTree>
  </p:cSld>
  <p:clrMapOvr>
    <a:masterClrMapping/>
  </p:clrMapOvr>
</p:sld>
</file>

<file path=ppt/theme/theme1.xml><?xml version="1.0" encoding="utf-8"?>
<a:theme xmlns:a="http://schemas.openxmlformats.org/drawingml/2006/main" name="Droplet">
  <a:themeElements>
    <a:clrScheme name="Island County Color Palette">
      <a:dk1>
        <a:sysClr val="windowText" lastClr="000000"/>
      </a:dk1>
      <a:lt1>
        <a:sysClr val="window" lastClr="FFFFFF"/>
      </a:lt1>
      <a:dk2>
        <a:srgbClr val="006D5E"/>
      </a:dk2>
      <a:lt2>
        <a:srgbClr val="E7E6E6"/>
      </a:lt2>
      <a:accent1>
        <a:srgbClr val="003968"/>
      </a:accent1>
      <a:accent2>
        <a:srgbClr val="006D5E"/>
      </a:accent2>
      <a:accent3>
        <a:srgbClr val="D1DDF7"/>
      </a:accent3>
      <a:accent4>
        <a:srgbClr val="DDE5FD"/>
      </a:accent4>
      <a:accent5>
        <a:srgbClr val="8B2B2C"/>
      </a:accent5>
      <a:accent6>
        <a:srgbClr val="006D5E"/>
      </a:accent6>
      <a:hlink>
        <a:srgbClr val="00B0F0"/>
      </a:hlink>
      <a:folHlink>
        <a:srgbClr val="8E949F"/>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Blue spheres Template" id="{0B18CB77-AE58-41D8-BEA6-DC998D65B9BF}" vid="{09C9D2FA-025E-4D82-8D06-70F3E9799F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spheres Template</Template>
  <TotalTime>1279</TotalTime>
  <Words>2141</Words>
  <Application>Microsoft Office PowerPoint</Application>
  <PresentationFormat>Widescreen</PresentationFormat>
  <Paragraphs>328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Tw Cen MT</vt:lpstr>
      <vt:lpstr>Wingdings</vt:lpstr>
      <vt:lpstr>Droplet</vt:lpstr>
      <vt:lpstr>Island County Food Industry Annual Meeting</vt:lpstr>
      <vt:lpstr>Island County food program staff</vt:lpstr>
      <vt:lpstr>Certified food protection manager course</vt:lpstr>
      <vt:lpstr>Program updates/Information</vt:lpstr>
      <vt:lpstr>Resources</vt:lpstr>
      <vt:lpstr>Resources</vt:lpstr>
      <vt:lpstr>Imminent Health Hazards &amp;  Emergency Plans</vt:lpstr>
      <vt:lpstr>Emergency Plans</vt:lpstr>
      <vt:lpstr>Emergency Plans (Cont.)</vt:lpstr>
      <vt:lpstr>Emergency Plans (Cont.)</vt:lpstr>
      <vt:lpstr>Emergency Plans (Cont.)</vt:lpstr>
      <vt:lpstr>Emergency Plans (Cont.)</vt:lpstr>
      <vt:lpstr>Emergency Plans (Cont.)</vt:lpstr>
      <vt:lpstr>Emergency Plans (Cont.)</vt:lpstr>
      <vt:lpstr>Food Establishment Categories</vt:lpstr>
      <vt:lpstr>Food Establishment Categories</vt:lpstr>
      <vt:lpstr>Food Establishment Categories (Cont.)</vt:lpstr>
      <vt:lpstr>Food Establishment Categories (Cont.)</vt:lpstr>
      <vt:lpstr>Approved equipment</vt:lpstr>
      <vt:lpstr>Approved equipment (Cont.)</vt:lpstr>
      <vt:lpstr>Approved equipment (Cont.)</vt:lpstr>
      <vt:lpstr>IslandCountyWa.gov</vt:lpstr>
    </vt:vector>
  </TitlesOfParts>
  <Company>Island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dc:title>
  <dc:creator>Michelle McKee</dc:creator>
  <cp:lastModifiedBy>Michelle McKee</cp:lastModifiedBy>
  <cp:revision>33</cp:revision>
  <cp:lastPrinted>2025-02-28T21:14:01Z</cp:lastPrinted>
  <dcterms:created xsi:type="dcterms:W3CDTF">2025-02-13T17:37:29Z</dcterms:created>
  <dcterms:modified xsi:type="dcterms:W3CDTF">2025-03-06T17:32:52Z</dcterms:modified>
</cp:coreProperties>
</file>